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51435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fr-FR" sz="1200" dirty="0">
              <a:latin typeface="Liberation Sans" pitchFamily="18"/>
              <a:ea typeface="Microsoft YaHei" pitchFamily="2"/>
              <a:cs typeface="Arial" pitchFamily="2"/>
            </a:endParaRPr>
          </a:p>
        </p:txBody>
      </p:sp>
      <p:sp>
        <p:nvSpPr>
          <p:cNvPr id="3" name="Espace réservé de la date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fld id="{B4EDCE69-BAB9-4750-9E63-19F582CF1977}" type="datetimeFigureOut">
              <a:t>10/01/2017</a:t>
            </a:fld>
            <a:endParaRPr lang="fr-FR" sz="1200" dirty="0">
              <a:latin typeface="Liberation Sans" pitchFamily="18"/>
              <a:ea typeface="Microsoft YaHei" pitchFamily="2"/>
              <a:cs typeface="Arial" pitchFamily="2"/>
            </a:endParaRPr>
          </a:p>
        </p:txBody>
      </p:sp>
      <p:sp>
        <p:nvSpPr>
          <p:cNvPr id="4" name="Espace réservé du pied de page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fr-FR" sz="1200" dirty="0">
              <a:latin typeface="Liberation Sans" pitchFamily="18"/>
              <a:ea typeface="Microsoft YaHei" pitchFamily="2"/>
              <a:cs typeface="Arial" pitchFamily="2"/>
            </a:endParaRPr>
          </a:p>
        </p:txBody>
      </p:sp>
      <p:sp>
        <p:nvSpPr>
          <p:cNvPr id="5" name="Espace réservé du numéro de diapositive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fld id="{23DB770F-3C43-4430-A551-8B355E9AACE9}" type="slidenum">
              <a:t>‹N°›</a:t>
            </a:fld>
            <a:endParaRPr lang="fr-FR" sz="1200" dirty="0">
              <a:latin typeface="Liberation Sans" pitchFamily="18"/>
              <a:ea typeface="Microsoft YaHei" pitchFamily="2"/>
              <a:cs typeface="Ari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Liberation Serif" pitchFamily="18"/>
                <a:ea typeface="Segoe UI" pitchFamily="2"/>
                <a:cs typeface="Tahoma" pitchFamily="2"/>
              </a:defRPr>
            </a:lvl1pPr>
          </a:lstStyle>
          <a:p>
            <a:pPr lvl="0"/>
            <a:fld id="{28A68574-82CC-499E-B4C8-621892178681}" type="datetimeFigureOut">
              <a:t>10/01/2017</a:t>
            </a:fld>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Liberation Serif" pitchFamily="18"/>
                <a:ea typeface="Segoe UI" pitchFamily="2"/>
                <a:cs typeface="Tahoma" pitchFamily="2"/>
              </a:defRPr>
            </a:lvl1pPr>
          </a:lstStyle>
          <a:p>
            <a:pPr lvl="0"/>
            <a:fld id="{FBCB4299-001C-4478-9954-E48C130995D8}" type="slidenum">
              <a:t>‹N°›</a:t>
            </a:fld>
            <a:endParaRPr lang="fr-FR"/>
          </a:p>
        </p:txBody>
      </p:sp>
    </p:spTree>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799" y="1143000"/>
            <a:ext cx="5486040" cy="3085920"/>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400639"/>
            <a:ext cx="5486040" cy="3600000"/>
          </a:xfrm>
        </p:spPr>
        <p:txBody>
          <a:bodyPr wrap="square" lIns="91440" tIns="45720" rIns="91440" bIns="45720" anchor="t"/>
          <a:lstStyle/>
          <a:p>
            <a:endParaRPr lang="fr-FR"/>
          </a:p>
        </p:txBody>
      </p:sp>
      <p:sp>
        <p:nvSpPr>
          <p:cNvPr id="4" name="Espace réservé du numéro de diapositive 3"/>
          <p:cNvSpPr txBox="1">
            <a:spLocks noGrp="1"/>
          </p:cNvSpPr>
          <p:nvPr>
            <p:ph type="sldNum" sz="quarter" idx="8"/>
          </p:nvPr>
        </p:nvSpPr>
        <p:spPr>
          <a:xfrm>
            <a:off x="3884759" y="8685360"/>
            <a:ext cx="2971440" cy="458279"/>
          </a:xfrm>
        </p:spPr>
        <p:txBody>
          <a:bodyPr wrap="square" lIns="91440" tIns="45720" rIns="91440" bIns="45720"/>
          <a:lstStyle/>
          <a:p>
            <a:pPr lvl="0" hangingPunct="1"/>
            <a:fld id="{A8E3554F-839E-4A6A-B726-B9C7A0B97FCB}" type="slidenum">
              <a:t>1</a:t>
            </a:fld>
            <a:endParaRPr lang="fr-FR" sz="1200">
              <a:solidFill>
                <a:srgbClr val="000000"/>
              </a:solidFill>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381240" y="694800"/>
            <a:ext cx="6095160" cy="3428639"/>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39814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04788"/>
            <a:ext cx="6019800" cy="39814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203325"/>
            <a:ext cx="2057400" cy="29829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03325"/>
            <a:ext cx="6019800" cy="29829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06450" y="1481138"/>
            <a:ext cx="3590925" cy="296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9775" y="1481138"/>
            <a:ext cx="3592513" cy="296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8650" y="206375"/>
            <a:ext cx="2057400" cy="42402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06450" y="206375"/>
            <a:ext cx="6019800" cy="42402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8"/>
          <p:cNvPicPr>
            <a:picLocks noChangeAspect="1"/>
          </p:cNvPicPr>
          <p:nvPr/>
        </p:nvPicPr>
        <p:blipFill>
          <a:blip r:embed="rId13" cstate="print">
            <a:alphaModFix/>
            <a:lum/>
          </a:blip>
          <a:srcRect/>
          <a:stretch>
            <a:fillRect/>
          </a:stretch>
        </p:blipFill>
        <p:spPr>
          <a:xfrm>
            <a:off x="2674080" y="653400"/>
            <a:ext cx="3850919" cy="3773520"/>
          </a:xfrm>
          <a:prstGeom prst="rect">
            <a:avLst/>
          </a:prstGeom>
          <a:noFill/>
          <a:ln>
            <a:noFill/>
          </a:ln>
        </p:spPr>
      </p:pic>
      <p:sp>
        <p:nvSpPr>
          <p:cNvPr id="3" name="Espace réservé du titre 2"/>
          <p:cNvSpPr txBox="1">
            <a:spLocks noGrp="1"/>
          </p:cNvSpPr>
          <p:nvPr>
            <p:ph type="title"/>
          </p:nvPr>
        </p:nvSpPr>
        <p:spPr>
          <a:xfrm>
            <a:off x="457200" y="205200"/>
            <a:ext cx="8229240" cy="858599"/>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 name="Espace réservé du texte 3"/>
          <p:cNvSpPr txBox="1">
            <a:spLocks noGrp="1"/>
          </p:cNvSpPr>
          <p:nvPr>
            <p:ph type="body" idx="1"/>
          </p:nvPr>
        </p:nvSpPr>
        <p:spPr>
          <a:xfrm>
            <a:off x="457200" y="1203480"/>
            <a:ext cx="8229240" cy="2982960"/>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hangingPunct="1">
        <a:lnSpc>
          <a:spcPct val="100000"/>
        </a:lnSpc>
        <a:tabLst/>
        <a:defRPr lang="fr-FR" sz="1800" b="0" i="0" u="none" strike="noStrike" kern="1200" cap="none" spc="0" baseline="0">
          <a:ln>
            <a:noFill/>
          </a:ln>
          <a:solidFill>
            <a:srgbClr val="000000"/>
          </a:solidFill>
          <a:highlight>
            <a:scrgbClr r="0" g="0" b="0">
              <a:alpha val="0"/>
            </a:scrgbClr>
          </a:highlight>
          <a:latin typeface="Calibri"/>
          <a:ea typeface="Microsoft YaHei" pitchFamily="2"/>
        </a:defRPr>
      </a:lvl1pPr>
    </p:titleStyle>
    <p:bodyStyle>
      <a:lvl1pPr algn="l" rtl="0" hangingPunct="1">
        <a:lnSpc>
          <a:spcPct val="100000"/>
        </a:lnSpc>
        <a:spcBef>
          <a:spcPts val="1417"/>
        </a:spcBef>
        <a:spcAft>
          <a:spcPts val="0"/>
        </a:spcAft>
        <a:tabLst/>
        <a:defRPr lang="fr-FR" sz="1600" b="0" i="0" u="none" strike="noStrike" kern="1200" cap="none" spc="0" baseline="0">
          <a:ln>
            <a:noFill/>
          </a:ln>
          <a:solidFill>
            <a:srgbClr val="000000"/>
          </a:solidFill>
          <a:highlight>
            <a:scrgbClr r="0" g="0" b="0">
              <a:alpha val="0"/>
            </a:scrgbClr>
          </a:highlight>
          <a:latin typeface="Arial Narrow"/>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1371599" y="1810079"/>
            <a:ext cx="7086240" cy="1102320"/>
          </a:xfrm>
          <a:prstGeom prst="rect">
            <a:avLst/>
          </a:prstGeom>
          <a:noFill/>
          <a:ln>
            <a:noFill/>
          </a:ln>
        </p:spPr>
        <p:txBody>
          <a:bodyPr vert="horz" wrap="square" lIns="91440" tIns="45720" rIns="91440" bIns="4572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TITRE EN SOHOMA</a:t>
            </a:r>
          </a:p>
        </p:txBody>
      </p:sp>
      <p:grpSp>
        <p:nvGrpSpPr>
          <p:cNvPr id="3" name="Grouper 10"/>
          <p:cNvGrpSpPr/>
          <p:nvPr/>
        </p:nvGrpSpPr>
        <p:grpSpPr>
          <a:xfrm>
            <a:off x="927359" y="1944360"/>
            <a:ext cx="408601" cy="1479599"/>
            <a:chOff x="927359" y="1944360"/>
            <a:chExt cx="408601" cy="1479599"/>
          </a:xfrm>
        </p:grpSpPr>
        <p:pic>
          <p:nvPicPr>
            <p:cNvPr id="4" name="Image 8"/>
            <p:cNvPicPr>
              <a:picLocks noChangeAspect="1"/>
            </p:cNvPicPr>
            <p:nvPr/>
          </p:nvPicPr>
          <p:blipFill>
            <a:blip r:embed="rId13" cstate="print">
              <a:alphaModFix/>
              <a:lum/>
            </a:blip>
            <a:srcRect/>
            <a:stretch>
              <a:fillRect/>
            </a:stretch>
          </p:blipFill>
          <p:spPr>
            <a:xfrm>
              <a:off x="1064520" y="1944360"/>
              <a:ext cx="271440" cy="1221119"/>
            </a:xfrm>
            <a:prstGeom prst="rect">
              <a:avLst/>
            </a:prstGeom>
            <a:noFill/>
            <a:ln>
              <a:noFill/>
            </a:ln>
          </p:spPr>
        </p:pic>
        <p:pic>
          <p:nvPicPr>
            <p:cNvPr id="5" name="Image 9"/>
            <p:cNvPicPr>
              <a:picLocks noChangeAspect="1"/>
            </p:cNvPicPr>
            <p:nvPr/>
          </p:nvPicPr>
          <p:blipFill>
            <a:blip r:embed="rId14" cstate="print">
              <a:alphaModFix/>
              <a:lum/>
            </a:blip>
            <a:srcRect/>
            <a:stretch>
              <a:fillRect/>
            </a:stretch>
          </p:blipFill>
          <p:spPr>
            <a:xfrm>
              <a:off x="927359" y="2202840"/>
              <a:ext cx="271440" cy="1221119"/>
            </a:xfrm>
            <a:prstGeom prst="rect">
              <a:avLst/>
            </a:prstGeom>
            <a:noFill/>
            <a:ln>
              <a:noFill/>
            </a:ln>
          </p:spPr>
        </p:pic>
      </p:grpSp>
      <p:pic>
        <p:nvPicPr>
          <p:cNvPr id="6" name="Image 6"/>
          <p:cNvPicPr>
            <a:picLocks noChangeAspect="1"/>
          </p:cNvPicPr>
          <p:nvPr/>
        </p:nvPicPr>
        <p:blipFill>
          <a:blip r:embed="rId15" cstate="print">
            <a:alphaModFix/>
            <a:lum/>
          </a:blip>
          <a:srcRect/>
          <a:stretch>
            <a:fillRect/>
          </a:stretch>
        </p:blipFill>
        <p:spPr>
          <a:xfrm>
            <a:off x="8104680" y="3967920"/>
            <a:ext cx="1038959" cy="1175400"/>
          </a:xfrm>
          <a:prstGeom prst="rect">
            <a:avLst/>
          </a:prstGeom>
          <a:noFill/>
          <a:ln>
            <a:noFill/>
          </a:ln>
        </p:spPr>
      </p:pic>
      <p:sp>
        <p:nvSpPr>
          <p:cNvPr id="7" name="Espace réservé du texte 6"/>
          <p:cNvSpPr txBox="1">
            <a:spLocks noGrp="1"/>
          </p:cNvSpPr>
          <p:nvPr>
            <p:ph type="body" idx="1"/>
          </p:nvPr>
        </p:nvSpPr>
        <p:spPr>
          <a:xfrm>
            <a:off x="457200" y="1203480"/>
            <a:ext cx="8229240" cy="2982960"/>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lvl="0" algn="l" rtl="0" hangingPunct="1">
        <a:lnSpc>
          <a:spcPct val="100000"/>
        </a:lnSpc>
        <a:spcBef>
          <a:spcPts val="0"/>
        </a:spcBef>
        <a:spcAft>
          <a:spcPts val="0"/>
        </a:spcAft>
        <a:buNone/>
        <a:tabLst/>
        <a:defRPr lang="fr-FR" sz="2400" b="1" i="0" u="none" strike="noStrike" kern="1200" cap="none" spc="0" baseline="0">
          <a:ln>
            <a:noFill/>
          </a:ln>
          <a:solidFill>
            <a:srgbClr val="000000"/>
          </a:solidFill>
          <a:highlight>
            <a:scrgbClr r="0" g="0" b="0">
              <a:alpha val="0"/>
            </a:scrgbClr>
          </a:highlight>
          <a:latin typeface="Sohoma" pitchFamily="18"/>
          <a:ea typeface="Microsoft YaHei" pitchFamily="2"/>
          <a:cs typeface="Sohoma" pitchFamily="18"/>
        </a:defRPr>
      </a:lvl1pPr>
    </p:titleStyle>
    <p:bodyStyle>
      <a:lvl1pPr algn="l" rtl="0" hangingPunct="1">
        <a:lnSpc>
          <a:spcPct val="100000"/>
        </a:lnSpc>
        <a:spcBef>
          <a:spcPts val="1417"/>
        </a:spcBef>
        <a:spcAft>
          <a:spcPts val="0"/>
        </a:spcAft>
        <a:tabLst/>
        <a:defRPr lang="fr-FR" sz="1600" b="0" i="0" u="none" strike="noStrike" kern="1200" cap="none" spc="0" baseline="0">
          <a:ln>
            <a:noFill/>
          </a:ln>
          <a:solidFill>
            <a:srgbClr val="000000"/>
          </a:solidFill>
          <a:highlight>
            <a:scrgbClr r="0" g="0" b="0">
              <a:alpha val="0"/>
            </a:scrgbClr>
          </a:highlight>
          <a:latin typeface="Arial Narrow"/>
          <a:ea typeface="Microsoft YaHei"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806760" y="205920"/>
            <a:ext cx="8229240" cy="856800"/>
          </a:xfrm>
          <a:prstGeom prst="rect">
            <a:avLst/>
          </a:prstGeom>
          <a:noFill/>
          <a:ln>
            <a:noFill/>
          </a:ln>
        </p:spPr>
        <p:txBody>
          <a:bodyPr vert="horz" wrap="square" lIns="91440" tIns="45720" rIns="91440" bIns="4572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TITRE EN SOHOMA</a:t>
            </a:r>
          </a:p>
        </p:txBody>
      </p:sp>
      <p:grpSp>
        <p:nvGrpSpPr>
          <p:cNvPr id="3" name="Grouper 7"/>
          <p:cNvGrpSpPr/>
          <p:nvPr/>
        </p:nvGrpSpPr>
        <p:grpSpPr>
          <a:xfrm>
            <a:off x="551160" y="323280"/>
            <a:ext cx="314280" cy="1139759"/>
            <a:chOff x="551160" y="323280"/>
            <a:chExt cx="314280" cy="1139759"/>
          </a:xfrm>
        </p:grpSpPr>
        <p:pic>
          <p:nvPicPr>
            <p:cNvPr id="4" name="Image 8"/>
            <p:cNvPicPr>
              <a:picLocks noChangeAspect="1"/>
            </p:cNvPicPr>
            <p:nvPr/>
          </p:nvPicPr>
          <p:blipFill>
            <a:blip r:embed="rId13" cstate="print">
              <a:alphaModFix/>
              <a:lum/>
            </a:blip>
            <a:srcRect/>
            <a:stretch>
              <a:fillRect/>
            </a:stretch>
          </p:blipFill>
          <p:spPr>
            <a:xfrm>
              <a:off x="656640" y="323280"/>
              <a:ext cx="208800" cy="940680"/>
            </a:xfrm>
            <a:prstGeom prst="rect">
              <a:avLst/>
            </a:prstGeom>
            <a:noFill/>
            <a:ln>
              <a:noFill/>
            </a:ln>
          </p:spPr>
        </p:pic>
        <p:pic>
          <p:nvPicPr>
            <p:cNvPr id="5" name="Image 9"/>
            <p:cNvPicPr>
              <a:picLocks noChangeAspect="1"/>
            </p:cNvPicPr>
            <p:nvPr/>
          </p:nvPicPr>
          <p:blipFill>
            <a:blip r:embed="rId14" cstate="print">
              <a:alphaModFix/>
              <a:lum/>
            </a:blip>
            <a:srcRect/>
            <a:stretch>
              <a:fillRect/>
            </a:stretch>
          </p:blipFill>
          <p:spPr>
            <a:xfrm>
              <a:off x="551160" y="522359"/>
              <a:ext cx="208800" cy="940680"/>
            </a:xfrm>
            <a:prstGeom prst="rect">
              <a:avLst/>
            </a:prstGeom>
            <a:noFill/>
            <a:ln>
              <a:noFill/>
            </a:ln>
          </p:spPr>
        </p:pic>
      </p:grpSp>
      <p:sp>
        <p:nvSpPr>
          <p:cNvPr id="6" name="Espace réservé du contenu 2"/>
          <p:cNvSpPr txBox="1">
            <a:spLocks noGrp="1"/>
          </p:cNvSpPr>
          <p:nvPr>
            <p:ph type="body" idx="1"/>
          </p:nvPr>
        </p:nvSpPr>
        <p:spPr>
          <a:xfrm>
            <a:off x="806760" y="1481759"/>
            <a:ext cx="7335720" cy="2965319"/>
          </a:xfrm>
          <a:prstGeom prst="rect">
            <a:avLst/>
          </a:prstGeom>
          <a:noFill/>
          <a:ln>
            <a:noFill/>
          </a:ln>
        </p:spPr>
        <p:txBody>
          <a:bodyPr vert="horz" wrap="square" lIns="91440" tIns="45720" rIns="91440" bIns="45720" anchor="t"/>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r>
              <a:rPr lang="fr-FR"/>
              <a:t>Cliquez pour éditer le format du plan de texte</a:t>
            </a:r>
          </a:p>
          <a:p>
            <a:pPr lvl="1"/>
            <a:r>
              <a:rPr lang="fr-FR"/>
              <a:t>Second niveau de plan</a:t>
            </a:r>
          </a:p>
          <a:p>
            <a:pPr lvl="2"/>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planCliquez pour modifier les styles du texte du masque</a:t>
            </a:r>
          </a:p>
          <a:p>
            <a:pPr lvl="7"/>
            <a:r>
              <a:rPr lang="fr-FR"/>
              <a:t>Deuxième niveau</a:t>
            </a:r>
          </a:p>
          <a:p>
            <a:pPr lvl="8"/>
            <a:r>
              <a:rPr lang="fr-FR"/>
              <a:t>Troisième niveau</a:t>
            </a:r>
          </a:p>
          <a:p>
            <a:pPr lvl="8"/>
            <a:r>
              <a:rPr lang="fr-FR"/>
              <a:t>Quatrième niveau</a:t>
            </a:r>
          </a:p>
          <a:p>
            <a:pPr lvl="8"/>
            <a:r>
              <a:rPr lang="fr-FR"/>
              <a:t>Cinquième niveau</a:t>
            </a:r>
          </a:p>
        </p:txBody>
      </p:sp>
      <p:pic>
        <p:nvPicPr>
          <p:cNvPr id="7" name="Image 14"/>
          <p:cNvPicPr>
            <a:picLocks noChangeAspect="1"/>
          </p:cNvPicPr>
          <p:nvPr/>
        </p:nvPicPr>
        <p:blipFill>
          <a:blip r:embed="rId15" cstate="print">
            <a:alphaModFix/>
            <a:lum/>
          </a:blip>
          <a:srcRect/>
          <a:stretch>
            <a:fillRect/>
          </a:stretch>
        </p:blipFill>
        <p:spPr>
          <a:xfrm>
            <a:off x="8104680" y="3967920"/>
            <a:ext cx="1038959" cy="11754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lvl="0" algn="l" rtl="0" hangingPunct="1">
        <a:lnSpc>
          <a:spcPct val="100000"/>
        </a:lnSpc>
        <a:spcBef>
          <a:spcPts val="0"/>
        </a:spcBef>
        <a:spcAft>
          <a:spcPts val="0"/>
        </a:spcAft>
        <a:buNone/>
        <a:tabLst/>
        <a:defRPr lang="fr-FR" sz="2400" b="1" i="0" u="none" strike="noStrike" kern="1200" cap="none" spc="0" baseline="0">
          <a:ln>
            <a:noFill/>
          </a:ln>
          <a:solidFill>
            <a:srgbClr val="000000"/>
          </a:solidFill>
          <a:highlight>
            <a:scrgbClr r="0" g="0" b="0">
              <a:alpha val="0"/>
            </a:scrgbClr>
          </a:highlight>
          <a:latin typeface="Sohoma" pitchFamily="18"/>
          <a:ea typeface="Microsoft YaHei" pitchFamily="2"/>
          <a:cs typeface="Sohoma" pitchFamily="18"/>
        </a:defRPr>
      </a:lvl1pPr>
    </p:titleStyle>
    <p:bodyStyle>
      <a:lvl1pPr lvl="0" algn="l">
        <a:buSzPct val="45000"/>
        <a:buFont typeface="StarSymbol"/>
        <a:buChar char="●"/>
        <a:tabLst/>
        <a:defRPr lang="fr-FR" sz="1600" b="0" i="0" u="none" strike="noStrike" cap="none" spc="0" baseline="0">
          <a:solidFill>
            <a:srgbClr val="000000"/>
          </a:solidFill>
          <a:latin typeface="Arial Narrow"/>
          <a:cs typeface="Arial Narrow"/>
        </a:defRPr>
      </a:lvl1pPr>
      <a:lvl2pPr lvl="1" algn="l">
        <a:buSzPct val="75000"/>
        <a:buFont typeface="StarSymbol"/>
        <a:buChar char="–"/>
        <a:tabLst/>
        <a:defRPr lang="fr-FR" sz="1600" b="0" i="0" u="none" strike="noStrike" cap="none" spc="0" baseline="0">
          <a:solidFill>
            <a:srgbClr val="000000"/>
          </a:solidFill>
          <a:latin typeface="Arial Narrow"/>
          <a:cs typeface="Arial Narrow"/>
        </a:defRPr>
      </a:lvl2pPr>
      <a:lvl3pPr lvl="2" algn="l">
        <a:buSzPct val="45000"/>
        <a:buFont typeface="StarSymbol"/>
        <a:buChar char="●"/>
        <a:tabLst/>
        <a:defRPr lang="fr-FR" sz="1600" b="0" i="0" u="none" strike="noStrike" cap="none" spc="0" baseline="0">
          <a:solidFill>
            <a:srgbClr val="000000"/>
          </a:solidFill>
          <a:latin typeface="Arial Narrow"/>
          <a:cs typeface="Arial Narrow"/>
        </a:defRPr>
      </a:lvl3pPr>
      <a:lvl4pPr lvl="3" algn="l">
        <a:buSzPct val="75000"/>
        <a:buFont typeface="StarSymbol"/>
        <a:buChar char="–"/>
        <a:tabLst/>
        <a:defRPr lang="fr-FR" sz="1600" b="0" i="0" u="none" strike="noStrike" cap="none" spc="0" baseline="0">
          <a:solidFill>
            <a:srgbClr val="000000"/>
          </a:solidFill>
          <a:latin typeface="Arial Narrow"/>
          <a:cs typeface="Arial Narrow"/>
        </a:defRPr>
      </a:lvl4pPr>
      <a:lvl5pPr lvl="4" algn="l">
        <a:buSzPct val="45000"/>
        <a:buFont typeface="StarSymbol"/>
        <a:buChar char="●"/>
        <a:tabLst/>
        <a:defRPr lang="fr-FR" sz="1600" b="0" i="0" u="none" strike="noStrike" cap="none" spc="0" baseline="0">
          <a:solidFill>
            <a:srgbClr val="000000"/>
          </a:solidFill>
          <a:latin typeface="Arial Narrow"/>
          <a:cs typeface="Arial Narrow"/>
        </a:defRPr>
      </a:lvl5pPr>
      <a:lvl6pPr lvl="5" algn="l">
        <a:buSzPct val="45000"/>
        <a:buFont typeface="StarSymbol"/>
        <a:buChar char="●"/>
        <a:tabLst/>
        <a:defRPr lang="fr-FR" sz="1600" b="0" i="0" u="none" strike="noStrike" cap="none" spc="0" baseline="0">
          <a:solidFill>
            <a:srgbClr val="000000"/>
          </a:solidFill>
          <a:latin typeface="Arial Narrow"/>
          <a:cs typeface="Arial Narrow"/>
        </a:defRPr>
      </a:lvl6pPr>
      <a:lvl7pPr marL="0" marR="0" lvl="6" indent="0">
        <a:buSzPct val="45000"/>
        <a:buFont typeface="StarSymbol"/>
        <a:buChar char="●"/>
        <a:tabLst>
          <a:tab pos="0" algn="l"/>
        </a:tabLst>
        <a:defRPr lang="fr-FR" sz="1600" b="0" i="0" u="none" strike="noStrike" cap="none" spc="0" baseline="0">
          <a:solidFill>
            <a:srgbClr val="000000"/>
          </a:solidFill>
          <a:latin typeface="Arial Narrow"/>
          <a:cs typeface="Arial Narrow"/>
        </a:defRPr>
      </a:lvl7pPr>
      <a:lvl8pPr marL="457200" marR="0" lvl="7" indent="0">
        <a:buSzPct val="45000"/>
        <a:buFont typeface="StarSymbol"/>
        <a:buChar char="●"/>
        <a:tabLst>
          <a:tab pos="457200" algn="l"/>
        </a:tabLst>
        <a:defRPr lang="fr-FR" sz="1400" b="0" i="0" u="none" strike="noStrike" cap="none" spc="0" baseline="0">
          <a:solidFill>
            <a:srgbClr val="000000"/>
          </a:solidFill>
          <a:latin typeface="Arial Narrow"/>
          <a:cs typeface="Arial Narrow"/>
        </a:defRPr>
      </a:lvl8pPr>
      <a:lvl9pPr marL="914400" marR="0" lvl="8" indent="0">
        <a:buSzPct val="45000"/>
        <a:buFont typeface="StarSymbol"/>
        <a:buChar char="●"/>
        <a:tabLst>
          <a:tab pos="914400" algn="l"/>
        </a:tabLst>
        <a:defRPr lang="fr-FR" sz="1200" b="0" i="0" u="none" strike="noStrike" cap="none" spc="0" baseline="0">
          <a:solidFill>
            <a:srgbClr val="000000"/>
          </a:solidFill>
          <a:latin typeface="Arial Narrow"/>
          <a:cs typeface="Arial Narrow"/>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hyperlink" Target="http://www.rhone-mediterranee.eaufrance.fr/gestion/sdage2016/docs-officiels.php"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HIÉRARCHIE DES NORMES</a:t>
            </a:r>
          </a:p>
        </p:txBody>
      </p:sp>
      <p:sp>
        <p:nvSpPr>
          <p:cNvPr id="3" name="Sous-titre 2"/>
          <p:cNvSpPr txBox="1">
            <a:spLocks noGrp="1"/>
          </p:cNvSpPr>
          <p:nvPr>
            <p:ph type="subTitle" idx="4294967295"/>
          </p:nvPr>
        </p:nvSpPr>
        <p:spPr>
          <a:xfrm>
            <a:off x="806760" y="80064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La pêche =&gt; </a:t>
            </a:r>
            <a:r>
              <a:rPr lang="fr-FR">
                <a:solidFill>
                  <a:srgbClr val="FF0000"/>
                </a:solidFill>
                <a:latin typeface="Arial Narrow" pitchFamily="34"/>
              </a:rPr>
              <a:t>« Article L430-1 du CE)</a:t>
            </a:r>
          </a:p>
          <a:p>
            <a:pPr marL="0" lvl="0" indent="0">
              <a:spcBef>
                <a:spcPts val="360"/>
              </a:spcBef>
              <a:buNone/>
              <a:tabLst>
                <a:tab pos="0" algn="l"/>
              </a:tabLst>
            </a:pPr>
            <a:endParaRPr lang="fr-FR">
              <a:solidFill>
                <a:srgbClr val="FF0000"/>
              </a:solidFill>
              <a:latin typeface="Arial Narrow" pitchFamily="34"/>
            </a:endParaRPr>
          </a:p>
          <a:p>
            <a:pPr marL="0" lvl="0" indent="0">
              <a:spcBef>
                <a:spcPts val="360"/>
              </a:spcBef>
              <a:buNone/>
              <a:tabLst>
                <a:tab pos="0" algn="l"/>
              </a:tabLst>
            </a:pPr>
            <a:r>
              <a:rPr lang="fr-FR">
                <a:solidFill>
                  <a:srgbClr val="FF0000"/>
                </a:solidFill>
                <a:latin typeface="Arial Narrow" pitchFamily="34"/>
              </a:rPr>
              <a:t>    </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r>
              <a:rPr lang="fr-FR" i="1">
                <a:latin typeface="Arial Narrow" pitchFamily="34"/>
              </a:rPr>
              <a:t>La préservation des milieux aquatiques et la protection du patrimoine piscicole sont d'intérêt général.</a:t>
            </a:r>
          </a:p>
          <a:p>
            <a:pPr lvl="0">
              <a:buNone/>
            </a:pPr>
            <a:r>
              <a:rPr lang="fr-FR" i="1">
                <a:latin typeface="Arial Narrow" pitchFamily="34"/>
              </a:rPr>
              <a:t>La protection du patrimoine piscicole implique une gestion équilibrée des ressources piscicoles dont la pêche, activité à caractère social et économique, constitue le principal élément.</a:t>
            </a:r>
          </a:p>
          <a:p>
            <a:pPr lvl="0">
              <a:buNone/>
            </a:pPr>
            <a:r>
              <a:rPr lang="fr-FR" i="1">
                <a:latin typeface="Arial Narrow" pitchFamily="34"/>
              </a:rPr>
              <a:t>Les dispositions du présent titre contribuent à une gestion permettant le développement de la pêche de loisir dans le respect des espèces piscicoles et du milieu aquatique.</a:t>
            </a:r>
          </a:p>
          <a:p>
            <a:pPr lvl="0">
              <a:buNone/>
            </a:pPr>
            <a:endParaRPr lang="fr-FR" i="1">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HIÉRARCHIE DES NORMES</a:t>
            </a:r>
          </a:p>
        </p:txBody>
      </p:sp>
      <p:sp>
        <p:nvSpPr>
          <p:cNvPr id="3" name="Sous-titre 2"/>
          <p:cNvSpPr txBox="1">
            <a:spLocks noGrp="1"/>
          </p:cNvSpPr>
          <p:nvPr>
            <p:ph type="subTitle" idx="4294967295"/>
          </p:nvPr>
        </p:nvSpPr>
        <p:spPr>
          <a:xfrm>
            <a:off x="806760" y="80064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Les planifications SDAGE &amp; SAGE</a:t>
            </a:r>
          </a:p>
        </p:txBody>
      </p:sp>
      <p:pic>
        <p:nvPicPr>
          <p:cNvPr id="4" name=""/>
          <p:cNvPicPr>
            <a:picLocks noChangeAspect="1"/>
          </p:cNvPicPr>
          <p:nvPr/>
        </p:nvPicPr>
        <p:blipFill>
          <a:blip r:embed="rId3" cstate="print">
            <a:alphaModFix/>
            <a:lum/>
          </a:blip>
          <a:srcRect/>
          <a:stretch>
            <a:fillRect/>
          </a:stretch>
        </p:blipFill>
        <p:spPr>
          <a:xfrm>
            <a:off x="2060280" y="1227600"/>
            <a:ext cx="4491720" cy="2660400"/>
          </a:xfrm>
          <a:prstGeom prst="rect">
            <a:avLst/>
          </a:prstGeom>
          <a:noFill/>
          <a:ln>
            <a:noFill/>
          </a:ln>
        </p:spPr>
      </p:pic>
      <p:sp>
        <p:nvSpPr>
          <p:cNvPr id="5" name="ZoneTexte 4"/>
          <p:cNvSpPr txBox="1"/>
          <p:nvPr/>
        </p:nvSpPr>
        <p:spPr>
          <a:xfrm>
            <a:off x="451440" y="4178160"/>
            <a:ext cx="2896919" cy="538200"/>
          </a:xfrm>
          <a:prstGeom prst="rect">
            <a:avLst/>
          </a:prstGeom>
          <a:noFill/>
          <a:ln w="0">
            <a:solidFill>
              <a:srgbClr val="FF3333"/>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400" b="0" i="0" u="none" strike="noStrike" kern="1200" cap="none">
                <a:ln>
                  <a:noFill/>
                </a:ln>
                <a:latin typeface="Liberation Sans" pitchFamily="18"/>
                <a:ea typeface="Microsoft YaHei" pitchFamily="2"/>
                <a:cs typeface="Arial" pitchFamily="2"/>
              </a:rPr>
              <a:t>Quelle gestion équilibrée et durable locale ?</a:t>
            </a:r>
          </a:p>
        </p:txBody>
      </p:sp>
      <p:sp>
        <p:nvSpPr>
          <p:cNvPr id="6" name="ZoneTexte 5"/>
          <p:cNvSpPr txBox="1"/>
          <p:nvPr/>
        </p:nvSpPr>
        <p:spPr>
          <a:xfrm>
            <a:off x="4788360" y="4212360"/>
            <a:ext cx="3203640" cy="602280"/>
          </a:xfrm>
          <a:prstGeom prst="rect">
            <a:avLst/>
          </a:prstGeom>
          <a:noFill/>
          <a:ln w="0">
            <a:solidFill>
              <a:srgbClr val="FF3333"/>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 Quelle vérité locale de l’eau ?</a:t>
            </a:r>
          </a:p>
        </p:txBody>
      </p:sp>
      <p:sp>
        <p:nvSpPr>
          <p:cNvPr id="7" name="Forme libre 6"/>
          <p:cNvSpPr/>
          <p:nvPr/>
        </p:nvSpPr>
        <p:spPr>
          <a:xfrm>
            <a:off x="3420360" y="4284360"/>
            <a:ext cx="1296000" cy="216000"/>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729FCF"/>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 SDAGE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 périmètre  </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pic>
        <p:nvPicPr>
          <p:cNvPr id="5" name=""/>
          <p:cNvPicPr>
            <a:picLocks noChangeAspect="1"/>
          </p:cNvPicPr>
          <p:nvPr/>
        </p:nvPicPr>
        <p:blipFill>
          <a:blip r:embed="rId3" cstate="print">
            <a:alphaModFix/>
            <a:lum/>
          </a:blip>
          <a:srcRect/>
          <a:stretch>
            <a:fillRect/>
          </a:stretch>
        </p:blipFill>
        <p:spPr>
          <a:xfrm>
            <a:off x="3820680" y="152280"/>
            <a:ext cx="3667320" cy="4991400"/>
          </a:xfrm>
          <a:prstGeom prst="rect">
            <a:avLst/>
          </a:prstGeom>
          <a:noFill/>
          <a:ln>
            <a:noFill/>
          </a:ln>
        </p:spPr>
      </p:pic>
      <p:pic>
        <p:nvPicPr>
          <p:cNvPr id="6" name=""/>
          <p:cNvPicPr>
            <a:picLocks noChangeAspect="1"/>
          </p:cNvPicPr>
          <p:nvPr/>
        </p:nvPicPr>
        <p:blipFill>
          <a:blip r:embed="rId4" cstate="print">
            <a:alphaModFix/>
            <a:lum/>
          </a:blip>
          <a:srcRect/>
          <a:stretch>
            <a:fillRect/>
          </a:stretch>
        </p:blipFill>
        <p:spPr>
          <a:xfrm>
            <a:off x="1224000" y="1466280"/>
            <a:ext cx="1240200" cy="1773719"/>
          </a:xfrm>
          <a:prstGeom prst="rect">
            <a:avLst/>
          </a:prstGeom>
          <a:noFill/>
          <a:ln>
            <a:noFill/>
          </a:ln>
        </p:spPr>
      </p:pic>
      <p:sp>
        <p:nvSpPr>
          <p:cNvPr id="7" name="ZoneTexte 6"/>
          <p:cNvSpPr txBox="1"/>
          <p:nvPr/>
        </p:nvSpPr>
        <p:spPr>
          <a:xfrm>
            <a:off x="360000" y="3657960"/>
            <a:ext cx="2592000" cy="3740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000" b="0" i="0" u="none" strike="noStrike" kern="1200" cap="none">
                <a:ln>
                  <a:noFill/>
                </a:ln>
                <a:latin typeface="Liberation Sans" pitchFamily="18"/>
                <a:ea typeface="Microsoft YaHei" pitchFamily="2"/>
                <a:cs typeface="Arial" pitchFamily="2"/>
                <a:hlinkClick r:id="rId5"/>
              </a:rPr>
              <a:t>http://www.rhone-mediterranee.eaufrance.fr/gestion/sdage2016/docs-officiels.php</a:t>
            </a:r>
          </a:p>
          <a:p>
            <a:pPr marL="0" marR="0" lvl="0" indent="0" rtl="0" hangingPunct="0">
              <a:lnSpc>
                <a:spcPct val="100000"/>
              </a:lnSpc>
              <a:spcBef>
                <a:spcPts val="0"/>
              </a:spcBef>
              <a:spcAft>
                <a:spcPts val="0"/>
              </a:spcAft>
              <a:buNone/>
              <a:tabLst/>
            </a:pPr>
            <a:endParaRPr lang="fr-FR" sz="10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 SDAGE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Révisé tout les 6 ans  </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
        <p:nvSpPr>
          <p:cNvPr id="5" name="Forme libre 4"/>
          <p:cNvSpPr/>
          <p:nvPr/>
        </p:nvSpPr>
        <p:spPr>
          <a:xfrm>
            <a:off x="6120000" y="1584000"/>
            <a:ext cx="1584000" cy="158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3465A4"/>
            </a:solidFill>
            <a:prstDash val="solid"/>
          </a:ln>
        </p:spPr>
        <p:txBody>
          <a:bodyPr vert="horz" wrap="none" lIns="108000" tIns="63000" rIns="108000" bIns="63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6" name=""/>
          <p:cNvPicPr>
            <a:picLocks noChangeAspect="1"/>
          </p:cNvPicPr>
          <p:nvPr/>
        </p:nvPicPr>
        <p:blipFill>
          <a:blip r:embed="rId3" cstate="print">
            <a:alphaModFix/>
            <a:lum/>
          </a:blip>
          <a:srcRect/>
          <a:stretch>
            <a:fillRect/>
          </a:stretch>
        </p:blipFill>
        <p:spPr>
          <a:xfrm>
            <a:off x="72000" y="1440000"/>
            <a:ext cx="4905000" cy="3619080"/>
          </a:xfrm>
          <a:prstGeom prst="rect">
            <a:avLst/>
          </a:prstGeom>
          <a:noFill/>
          <a:ln>
            <a:noFill/>
          </a:ln>
        </p:spPr>
      </p:pic>
      <p:sp>
        <p:nvSpPr>
          <p:cNvPr id="7" name="ZoneTexte 6"/>
          <p:cNvSpPr txBox="1"/>
          <p:nvPr/>
        </p:nvSpPr>
        <p:spPr>
          <a:xfrm>
            <a:off x="4816800" y="2017799"/>
            <a:ext cx="1231200" cy="79020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Actualisation de l’état des lieux</a:t>
            </a:r>
          </a:p>
        </p:txBody>
      </p:sp>
      <p:sp>
        <p:nvSpPr>
          <p:cNvPr id="8" name="ZoneTexte 7"/>
          <p:cNvSpPr txBox="1"/>
          <p:nvPr/>
        </p:nvSpPr>
        <p:spPr>
          <a:xfrm>
            <a:off x="7776000" y="2160000"/>
            <a:ext cx="1368000" cy="55692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Écriture SDAGE</a:t>
            </a:r>
          </a:p>
        </p:txBody>
      </p:sp>
      <p:sp>
        <p:nvSpPr>
          <p:cNvPr id="9" name="ZoneTexte 8"/>
          <p:cNvSpPr txBox="1"/>
          <p:nvPr/>
        </p:nvSpPr>
        <p:spPr>
          <a:xfrm>
            <a:off x="6192000" y="3168000"/>
            <a:ext cx="1296000" cy="43200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Mise en œuvre</a:t>
            </a:r>
          </a:p>
        </p:txBody>
      </p:sp>
      <p:sp>
        <p:nvSpPr>
          <p:cNvPr id="10" name="ZoneTexte 9"/>
          <p:cNvSpPr txBox="1"/>
          <p:nvPr/>
        </p:nvSpPr>
        <p:spPr>
          <a:xfrm>
            <a:off x="6192000" y="2094119"/>
            <a:ext cx="1512000" cy="3538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1" i="0" u="none" strike="noStrike" kern="1200" cap="none">
                <a:ln>
                  <a:noFill/>
                </a:ln>
                <a:latin typeface="Arial Narrow" pitchFamily="34"/>
                <a:ea typeface="Microsoft YaHei" pitchFamily="2"/>
                <a:cs typeface="Arial" pitchFamily="2"/>
              </a:rPr>
              <a:t>Cycle de 6 ans</a:t>
            </a:r>
          </a:p>
        </p:txBody>
      </p:sp>
      <p:sp>
        <p:nvSpPr>
          <p:cNvPr id="11" name="ZoneTexte 10"/>
          <p:cNvSpPr txBox="1"/>
          <p:nvPr/>
        </p:nvSpPr>
        <p:spPr>
          <a:xfrm>
            <a:off x="5472000" y="838799"/>
            <a:ext cx="1224000" cy="79020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Identification des questions importantes</a:t>
            </a:r>
          </a:p>
        </p:txBody>
      </p:sp>
      <p:sp>
        <p:nvSpPr>
          <p:cNvPr id="12" name="ZoneTexte 11"/>
          <p:cNvSpPr txBox="1"/>
          <p:nvPr/>
        </p:nvSpPr>
        <p:spPr>
          <a:xfrm>
            <a:off x="7264800" y="838799"/>
            <a:ext cx="1231200" cy="79020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Définition des priorités politiques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 SDAGE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Procédure de révision   </a:t>
            </a:r>
          </a:p>
        </p:txBody>
      </p:sp>
      <p:sp>
        <p:nvSpPr>
          <p:cNvPr id="4" name="Espace réservé du contenu 3"/>
          <p:cNvSpPr txBox="1">
            <a:spLocks noGrp="1"/>
          </p:cNvSpPr>
          <p:nvPr>
            <p:ph type="body" idx="4294967295"/>
          </p:nvPr>
        </p:nvSpPr>
        <p:spPr>
          <a:xfrm>
            <a:off x="1088280" y="1872000"/>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lgn="ctr">
              <a:buNone/>
            </a:pPr>
            <a:endParaRPr lang="fr-FR">
              <a:latin typeface="Arial Narrow" pitchFamily="34"/>
            </a:endParaRPr>
          </a:p>
          <a:p>
            <a:pPr lvl="0">
              <a:buNone/>
            </a:pPr>
            <a:endParaRPr lang="fr-FR">
              <a:latin typeface="Arial Narrow" pitchFamily="34"/>
            </a:endParaRPr>
          </a:p>
          <a:p>
            <a:pPr lvl="0">
              <a:buNone/>
            </a:pPr>
            <a:endParaRPr lang="fr-FR">
              <a:latin typeface="Arial Narrow" pitchFamily="34"/>
            </a:endParaRPr>
          </a:p>
          <a:p>
            <a:pPr lvl="0">
              <a:buNone/>
            </a:pPr>
            <a:endParaRPr lang="fr-FR">
              <a:latin typeface="Arial Narrow" pitchFamily="34"/>
            </a:endParaRPr>
          </a:p>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
        <p:nvSpPr>
          <p:cNvPr id="5" name="ZoneTexte 4"/>
          <p:cNvSpPr txBox="1"/>
          <p:nvPr/>
        </p:nvSpPr>
        <p:spPr>
          <a:xfrm>
            <a:off x="3851999" y="1905839"/>
            <a:ext cx="2304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Comité de bassin Rhône Méditerranée</a:t>
            </a:r>
          </a:p>
        </p:txBody>
      </p:sp>
      <p:sp>
        <p:nvSpPr>
          <p:cNvPr id="6" name="Forme libre 5"/>
          <p:cNvSpPr/>
          <p:nvPr/>
        </p:nvSpPr>
        <p:spPr>
          <a:xfrm>
            <a:off x="3708000" y="1475999"/>
            <a:ext cx="2592000" cy="151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4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4716000" y="756000"/>
            <a:ext cx="503999" cy="57600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4320000" y="332640"/>
            <a:ext cx="1296000" cy="35136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Élabore</a:t>
            </a:r>
          </a:p>
        </p:txBody>
      </p:sp>
      <p:sp>
        <p:nvSpPr>
          <p:cNvPr id="9" name="Forme libre 8"/>
          <p:cNvSpPr/>
          <p:nvPr/>
        </p:nvSpPr>
        <p:spPr>
          <a:xfrm rot="5376000">
            <a:off x="6425247" y="1932324"/>
            <a:ext cx="503999" cy="57600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0" name="ZoneTexte 9"/>
          <p:cNvSpPr txBox="1"/>
          <p:nvPr/>
        </p:nvSpPr>
        <p:spPr>
          <a:xfrm>
            <a:off x="7236000" y="1819080"/>
            <a:ext cx="1872000" cy="1114559"/>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Organise la participation du public</a:t>
            </a:r>
          </a:p>
          <a:p>
            <a:pPr marL="0" marR="0" lvl="0" indent="0" algn="ctr" rtl="0" hangingPunct="0">
              <a:lnSpc>
                <a:spcPct val="100000"/>
              </a:lnSpc>
              <a:spcBef>
                <a:spcPts val="0"/>
              </a:spcBef>
              <a:spcAft>
                <a:spcPts val="0"/>
              </a:spcAft>
              <a:buNone/>
              <a:tabLst/>
            </a:pPr>
            <a:r>
              <a:rPr lang="fr-FR" sz="900" b="0" i="0" u="none" strike="noStrike" kern="1200" cap="none">
                <a:ln>
                  <a:noFill/>
                </a:ln>
                <a:latin typeface="Liberation Sans" pitchFamily="18"/>
                <a:ea typeface="Microsoft YaHei" pitchFamily="2"/>
                <a:cs typeface="Arial" pitchFamily="2"/>
              </a:rPr>
              <a:t>(au moins un an avant la date prévue pour entrée en vigueur)</a:t>
            </a:r>
          </a:p>
        </p:txBody>
      </p:sp>
      <p:sp>
        <p:nvSpPr>
          <p:cNvPr id="11" name="Forme libre 10"/>
          <p:cNvSpPr/>
          <p:nvPr/>
        </p:nvSpPr>
        <p:spPr>
          <a:xfrm rot="10767600">
            <a:off x="4765498" y="3057708"/>
            <a:ext cx="503999" cy="57600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2" name="Forme libre 11"/>
          <p:cNvSpPr/>
          <p:nvPr/>
        </p:nvSpPr>
        <p:spPr>
          <a:xfrm rot="5435400">
            <a:off x="2451541" y="2382021"/>
            <a:ext cx="503999" cy="57600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3" name="ZoneTexte 12"/>
          <p:cNvSpPr txBox="1"/>
          <p:nvPr/>
        </p:nvSpPr>
        <p:spPr>
          <a:xfrm>
            <a:off x="3456000" y="3744000"/>
            <a:ext cx="3240000" cy="111528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Procède aux consultations</a:t>
            </a:r>
          </a:p>
          <a:p>
            <a:pPr marL="0" marR="0" lvl="0" indent="0" algn="ctr" rtl="0" hangingPunct="0">
              <a:lnSpc>
                <a:spcPct val="100000"/>
              </a:lnSpc>
              <a:spcBef>
                <a:spcPts val="0"/>
              </a:spcBef>
              <a:spcAft>
                <a:spcPts val="0"/>
              </a:spcAft>
              <a:buNone/>
              <a:tabLst/>
            </a:pPr>
            <a:r>
              <a:rPr lang="fr-FR" sz="900" b="0" i="0" u="none" strike="noStrike" kern="1200" cap="none">
                <a:ln>
                  <a:noFill/>
                </a:ln>
                <a:latin typeface="Liberation Sans" pitchFamily="18"/>
                <a:ea typeface="Microsoft YaHei" pitchFamily="2"/>
                <a:cs typeface="Arial" pitchFamily="2"/>
              </a:rPr>
              <a:t>(Comité national de l'eau, du Conseil supérieur de l'énergie, des conseils régionaux, des conseils départementaux, des établissements publics territoriaux de bassin, des chambres consulaires du Centre national de la propriété forestière, des organismes de gestion des parcs naturels régionaux et des établissements publics des parcs nationaux concernés)</a:t>
            </a:r>
          </a:p>
        </p:txBody>
      </p:sp>
      <p:sp>
        <p:nvSpPr>
          <p:cNvPr id="14" name="ZoneTexte 13"/>
          <p:cNvSpPr txBox="1"/>
          <p:nvPr/>
        </p:nvSpPr>
        <p:spPr>
          <a:xfrm>
            <a:off x="864000" y="1805760"/>
            <a:ext cx="2015999" cy="858240"/>
          </a:xfrm>
          <a:prstGeom prst="rect">
            <a:avLst/>
          </a:prstGeom>
          <a:noFill/>
          <a:ln w="0">
            <a:solidFill>
              <a:srgbClr val="000000"/>
            </a:solidFill>
            <a:prstDash val="solid"/>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1417"/>
              </a:spcBef>
              <a:spcAft>
                <a:spcPts val="0"/>
              </a:spcAft>
              <a:buNone/>
              <a:tabLst/>
            </a:pPr>
            <a:r>
              <a:rPr lang="fr-FR" sz="1800" b="0" i="0" u="none" strike="noStrike" kern="1200" cap="none">
                <a:ln>
                  <a:noFill/>
                </a:ln>
                <a:latin typeface="Liberation Sans" pitchFamily="18"/>
                <a:ea typeface="Microsoft YaHei" pitchFamily="2"/>
                <a:cs typeface="Arial" pitchFamily="2"/>
              </a:rPr>
              <a:t>Adopte</a:t>
            </a:r>
          </a:p>
          <a:p>
            <a:pPr marL="0" marR="0" lvl="0" indent="0" algn="ctr" rtl="0" hangingPunct="1">
              <a:lnSpc>
                <a:spcPct val="100000"/>
              </a:lnSpc>
              <a:spcBef>
                <a:spcPts val="1417"/>
              </a:spcBef>
              <a:spcAft>
                <a:spcPts val="0"/>
              </a:spcAft>
              <a:buNone/>
              <a:tabLst/>
            </a:pPr>
            <a:r>
              <a:rPr lang="fr-FR" sz="900" b="0" i="0" u="none" strike="noStrike" kern="1200" cap="none">
                <a:ln>
                  <a:noFill/>
                </a:ln>
                <a:solidFill>
                  <a:srgbClr val="000000"/>
                </a:solidFill>
                <a:latin typeface="Liberation Sans" pitchFamily="34"/>
                <a:ea typeface="Microsoft YaHei" pitchFamily="2"/>
                <a:cs typeface="Arial Narrow" pitchFamily="2"/>
              </a:rPr>
              <a:t>(après avoir modifié le projet pour tenir compte des observations)</a:t>
            </a:r>
          </a:p>
        </p:txBody>
      </p:sp>
      <p:sp>
        <p:nvSpPr>
          <p:cNvPr id="15" name="Forme libre 14"/>
          <p:cNvSpPr/>
          <p:nvPr/>
        </p:nvSpPr>
        <p:spPr>
          <a:xfrm>
            <a:off x="1584000" y="2808000"/>
            <a:ext cx="503999" cy="720000"/>
          </a:xfrm>
          <a:custGeom>
            <a:avLst>
              <a:gd name="f0" fmla="val 14400"/>
              <a:gd name="f1" fmla="val 5400"/>
              <a:gd name="f2" fmla="val 18000"/>
              <a:gd name="f3" fmla="val 8100"/>
            </a:avLst>
            <a:gdLst>
              <a:gd name="f4" fmla="val w"/>
              <a:gd name="f5" fmla="val h"/>
              <a:gd name="f6" fmla="val 0"/>
              <a:gd name="f7" fmla="val 21600"/>
              <a:gd name="f8" fmla="val -2147483647"/>
              <a:gd name="f9" fmla="val 2147483647"/>
              <a:gd name="f10" fmla="val 10800"/>
              <a:gd name="f11" fmla="*/ f4 1 21600"/>
              <a:gd name="f12" fmla="*/ f5 1 21600"/>
              <a:gd name="f13" fmla="pin 0 f0 f7"/>
              <a:gd name="f14" fmla="pin f6 f3 10800"/>
              <a:gd name="f15" fmla="val f13"/>
              <a:gd name="f16" fmla="val f14"/>
              <a:gd name="f17" fmla="pin f13 f2 21600"/>
              <a:gd name="f18" fmla="pin 0 f1 f14"/>
              <a:gd name="f19" fmla="*/ f6 f11 1"/>
              <a:gd name="f20" fmla="*/ f13 f12 1"/>
              <a:gd name="f21" fmla="*/ f14 f11 1"/>
              <a:gd name="f22" fmla="*/ f7 f12 1"/>
              <a:gd name="f23" fmla="*/ 0 f11 1"/>
              <a:gd name="f24" fmla="*/ 21600 f11 1"/>
              <a:gd name="f25" fmla="*/ 0 f12 1"/>
              <a:gd name="f26" fmla="val f18"/>
              <a:gd name="f27" fmla="val f17"/>
              <a:gd name="f28" fmla="+- 21600 0 f16"/>
              <a:gd name="f29" fmla="*/ f17 f12 1"/>
              <a:gd name="f30" fmla="*/ f18 f11 1"/>
              <a:gd name="f31" fmla="*/ f15 f12 1"/>
              <a:gd name="f32" fmla="+- 21600 0 f26"/>
            </a:gdLst>
            <a:ahLst>
              <a:ahXY gdRefX="" minX="0" maxX="0" gdRefY="f0" minY="f6" maxY="f7">
                <a:pos x="f19" y="f20"/>
              </a:ahXY>
              <a:ahXY gdRefX="f3" minX="f6" maxX="f10" gdRefY="f2" minY="f13" maxY="f7">
                <a:pos x="f21" y="f29"/>
              </a:ahXY>
              <a:ahXY gdRefX="f1" minX="f6" maxX="f14" gdRefY="" minY="0" maxY="0">
                <a:pos x="f30" y="f22"/>
              </a:ahXY>
            </a:ahLst>
            <a:cxnLst>
              <a:cxn ang="3cd4">
                <a:pos x="hc" y="t"/>
              </a:cxn>
              <a:cxn ang="0">
                <a:pos x="r" y="vc"/>
              </a:cxn>
              <a:cxn ang="cd4">
                <a:pos x="hc" y="b"/>
              </a:cxn>
              <a:cxn ang="cd2">
                <a:pos x="l" y="vc"/>
              </a:cxn>
            </a:cxnLst>
            <a:rect l="f23" t="f25" r="f24" b="f31"/>
            <a:pathLst>
              <a:path w="21600" h="21600">
                <a:moveTo>
                  <a:pt x="f6" y="f15"/>
                </a:moveTo>
                <a:lnTo>
                  <a:pt x="f6" y="f6"/>
                </a:lnTo>
                <a:lnTo>
                  <a:pt x="f7" y="f6"/>
                </a:lnTo>
                <a:lnTo>
                  <a:pt x="f7" y="f15"/>
                </a:lnTo>
                <a:lnTo>
                  <a:pt x="f28" y="f15"/>
                </a:lnTo>
                <a:lnTo>
                  <a:pt x="f28" y="f27"/>
                </a:lnTo>
                <a:lnTo>
                  <a:pt x="f32" y="f27"/>
                </a:lnTo>
                <a:lnTo>
                  <a:pt x="f10" y="f7"/>
                </a:lnTo>
                <a:lnTo>
                  <a:pt x="f26" y="f27"/>
                </a:lnTo>
                <a:lnTo>
                  <a:pt x="f16" y="f27"/>
                </a:lnTo>
                <a:lnTo>
                  <a:pt x="f16" y="f15"/>
                </a:lnTo>
                <a:close/>
              </a:path>
            </a:pathLst>
          </a:custGeom>
          <a:solidFill>
            <a:srgbClr val="FF99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6" name="ZoneTexte 15"/>
          <p:cNvSpPr txBox="1"/>
          <p:nvPr/>
        </p:nvSpPr>
        <p:spPr>
          <a:xfrm>
            <a:off x="956520" y="3888000"/>
            <a:ext cx="1707480" cy="465120"/>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lgn="ctr">
              <a:buNone/>
              <a:tabLst/>
            </a:pPr>
            <a:r>
              <a:rPr lang="fr-FR" sz="1600" b="0" i="0" baseline="0">
                <a:solidFill>
                  <a:srgbClr val="000000"/>
                </a:solidFill>
                <a:latin typeface="Arial Narrow" pitchFamily="34"/>
              </a:rPr>
              <a:t>Le préfet coordonnateur de bassin approuve</a:t>
            </a:r>
          </a:p>
        </p:txBody>
      </p:sp>
      <p:sp>
        <p:nvSpPr>
          <p:cNvPr id="17" name="Forme libre 16"/>
          <p:cNvSpPr/>
          <p:nvPr/>
        </p:nvSpPr>
        <p:spPr>
          <a:xfrm>
            <a:off x="864000" y="3671999"/>
            <a:ext cx="1872000" cy="93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4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 SDAGE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 contenu  </a:t>
            </a:r>
          </a:p>
        </p:txBody>
      </p:sp>
      <p:sp>
        <p:nvSpPr>
          <p:cNvPr id="4" name="Espace réservé du contenu 3"/>
          <p:cNvSpPr txBox="1">
            <a:spLocks noGrp="1"/>
          </p:cNvSpPr>
          <p:nvPr>
            <p:ph type="body" idx="4294967295"/>
          </p:nvPr>
        </p:nvSpPr>
        <p:spPr>
          <a:xfrm>
            <a:off x="158760" y="1872000"/>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
        <p:nvSpPr>
          <p:cNvPr id="5" name="ZoneTexte 4"/>
          <p:cNvSpPr txBox="1"/>
          <p:nvPr/>
        </p:nvSpPr>
        <p:spPr>
          <a:xfrm>
            <a:off x="1296000" y="3304800"/>
            <a:ext cx="7632000" cy="104147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Les </a:t>
            </a:r>
            <a:r>
              <a:rPr lang="fr-FR" sz="1600" b="1" i="0" u="none" strike="noStrike" kern="1200" cap="none">
                <a:ln>
                  <a:noFill/>
                </a:ln>
                <a:latin typeface="Arial Narrow" pitchFamily="34"/>
                <a:ea typeface="Microsoft YaHei" pitchFamily="2"/>
                <a:cs typeface="Arial" pitchFamily="2"/>
              </a:rPr>
              <a:t>orientations fondamentales</a:t>
            </a:r>
            <a:r>
              <a:rPr lang="fr-FR" sz="1600" b="0" i="0" u="none" strike="noStrike" kern="1200" cap="none">
                <a:ln>
                  <a:noFill/>
                </a:ln>
                <a:latin typeface="Arial Narrow" pitchFamily="34"/>
                <a:ea typeface="Microsoft YaHei" pitchFamily="2"/>
                <a:cs typeface="Arial" pitchFamily="2"/>
              </a:rPr>
              <a:t> (OF) et les </a:t>
            </a:r>
            <a:r>
              <a:rPr lang="fr-FR" sz="1600" b="1" i="0" u="none" strike="noStrike" kern="1200" cap="none">
                <a:ln>
                  <a:noFill/>
                </a:ln>
                <a:latin typeface="Arial Narrow" pitchFamily="34"/>
                <a:ea typeface="Microsoft YaHei" pitchFamily="2"/>
                <a:cs typeface="Arial" pitchFamily="2"/>
              </a:rPr>
              <a:t>dispositions</a:t>
            </a:r>
            <a:r>
              <a:rPr lang="fr-FR" sz="1600" b="0" i="0" u="none" strike="noStrike" kern="1200" cap="none">
                <a:ln>
                  <a:noFill/>
                </a:ln>
                <a:latin typeface="Arial Narrow" pitchFamily="34"/>
                <a:ea typeface="Microsoft YaHei" pitchFamily="2"/>
                <a:cs typeface="Arial" pitchFamily="2"/>
              </a:rPr>
              <a:t> :</a:t>
            </a:r>
          </a:p>
          <a:p>
            <a:pPr marL="0" marR="0" lvl="3"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définissent la politique du bassin versant</a:t>
            </a:r>
          </a:p>
          <a:p>
            <a:pPr marL="0" marR="0" lvl="3"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 </a:t>
            </a:r>
            <a:r>
              <a:rPr lang="fr-FR" sz="2200" b="0" i="0" u="none" strike="noStrike" kern="1200" cap="none">
                <a:ln>
                  <a:noFill/>
                </a:ln>
                <a:latin typeface="Arial Narrow" pitchFamily="34"/>
                <a:ea typeface="Microsoft YaHei" pitchFamily="2"/>
                <a:cs typeface="Arial" pitchFamily="2"/>
              </a:rPr>
              <a:t>ont une portée juridique =&gt; rapport de compatibilité</a:t>
            </a:r>
          </a:p>
        </p:txBody>
      </p:sp>
      <p:sp>
        <p:nvSpPr>
          <p:cNvPr id="6" name="ZoneTexte 5"/>
          <p:cNvSpPr txBox="1"/>
          <p:nvPr/>
        </p:nvSpPr>
        <p:spPr>
          <a:xfrm>
            <a:off x="1368000" y="1503000"/>
            <a:ext cx="5976000" cy="147276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Fixe les </a:t>
            </a:r>
            <a:r>
              <a:rPr lang="fr-FR" sz="1600" b="1" i="0" u="none" strike="noStrike" kern="1200" cap="none">
                <a:ln>
                  <a:noFill/>
                </a:ln>
                <a:latin typeface="Arial Narrow" pitchFamily="34"/>
                <a:ea typeface="Microsoft YaHei" pitchFamily="2"/>
                <a:cs typeface="Arial" pitchFamily="2"/>
              </a:rPr>
              <a:t>objectifs</a:t>
            </a:r>
            <a:r>
              <a:rPr lang="fr-FR" sz="1600" b="0" i="0" u="none" strike="noStrike" kern="1200" cap="none">
                <a:ln>
                  <a:noFill/>
                </a:ln>
                <a:latin typeface="Arial Narrow" pitchFamily="34"/>
                <a:ea typeface="Microsoft YaHei" pitchFamily="2"/>
                <a:cs typeface="Arial" pitchFamily="2"/>
              </a:rPr>
              <a:t> à atteindre pour chaque masse d’eau :</a:t>
            </a:r>
          </a:p>
          <a:p>
            <a:pPr marL="0" marR="0" lvl="3"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masse d’eau de surface =&gt; bon état écologique et chimique</a:t>
            </a:r>
          </a:p>
          <a:p>
            <a:pPr marL="0" marR="0" lvl="3"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masses d'eau de surface artificielles ou fortement modifiées par les activités humaines =&gt; bon potentiel écologique et bon état chimique</a:t>
            </a:r>
          </a:p>
          <a:p>
            <a:pPr marL="0" marR="0" lvl="3"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masse d’eau souterraine =&gt;  bon état quantitatif et chimique</a:t>
            </a:r>
          </a:p>
        </p:txBody>
      </p:sp>
      <p:sp>
        <p:nvSpPr>
          <p:cNvPr id="7" name="Forme libre 6"/>
          <p:cNvSpPr/>
          <p:nvPr/>
        </p:nvSpPr>
        <p:spPr>
          <a:xfrm>
            <a:off x="360000" y="1475999"/>
            <a:ext cx="792000" cy="387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6666"/>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Forme libre 7"/>
          <p:cNvSpPr/>
          <p:nvPr/>
        </p:nvSpPr>
        <p:spPr>
          <a:xfrm>
            <a:off x="360000" y="3348000"/>
            <a:ext cx="792000" cy="387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6666"/>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9" name="ZoneTexte 8"/>
          <p:cNvSpPr txBox="1"/>
          <p:nvPr/>
        </p:nvSpPr>
        <p:spPr>
          <a:xfrm>
            <a:off x="7207200" y="1357920"/>
            <a:ext cx="1944000" cy="1450079"/>
          </a:xfrm>
          <a:prstGeom prst="rect">
            <a:avLst/>
          </a:prstGeom>
          <a:solidFill>
            <a:srgbClr val="FF6666"/>
          </a:solid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Principe 2015</a:t>
            </a:r>
          </a:p>
          <a:p>
            <a:pPr marL="0" marR="0" lvl="0" indent="0" algn="ctr"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Exception 2021 </a:t>
            </a:r>
          </a:p>
          <a:p>
            <a:pPr marL="0" marR="0" lvl="0" indent="0" algn="ctr"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 + tard ?</a:t>
            </a:r>
          </a:p>
        </p:txBody>
      </p:sp>
      <p:sp>
        <p:nvSpPr>
          <p:cNvPr id="10" name="Forme libre 9"/>
          <p:cNvSpPr/>
          <p:nvPr/>
        </p:nvSpPr>
        <p:spPr>
          <a:xfrm>
            <a:off x="360000" y="4536000"/>
            <a:ext cx="792000" cy="387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6666"/>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1" name="ZoneTexte 10"/>
          <p:cNvSpPr txBox="1"/>
          <p:nvPr/>
        </p:nvSpPr>
        <p:spPr>
          <a:xfrm>
            <a:off x="1296000" y="4536000"/>
            <a:ext cx="6120000" cy="346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a:solidFill>
                  <a:srgbClr val="FF3333"/>
                </a:solidFill>
              </a:defRPr>
            </a:pPr>
            <a:r>
              <a:rPr lang="fr-FR" sz="1800" b="0" i="0" u="none" strike="noStrike" kern="1200" cap="none">
                <a:ln>
                  <a:noFill/>
                </a:ln>
                <a:solidFill>
                  <a:srgbClr val="FF3333"/>
                </a:solidFill>
                <a:latin typeface="Liberation Sans" pitchFamily="18"/>
                <a:ea typeface="Microsoft YaHei" pitchFamily="2"/>
                <a:cs typeface="Arial" pitchFamily="2"/>
              </a:rPr>
              <a:t>Ne peut prévoir des règles de procédures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SAGE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Les périmètres en LR   </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pic>
        <p:nvPicPr>
          <p:cNvPr id="5" name=""/>
          <p:cNvPicPr>
            <a:picLocks noChangeAspect="1"/>
          </p:cNvPicPr>
          <p:nvPr/>
        </p:nvPicPr>
        <p:blipFill>
          <a:blip r:embed="rId3" cstate="print">
            <a:alphaModFix/>
            <a:lum/>
          </a:blip>
          <a:srcRect/>
          <a:stretch>
            <a:fillRect/>
          </a:stretch>
        </p:blipFill>
        <p:spPr>
          <a:xfrm>
            <a:off x="4133520" y="0"/>
            <a:ext cx="5019480" cy="5143679"/>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SAGE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État d’avancement fin 2015</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pic>
        <p:nvPicPr>
          <p:cNvPr id="5" name=""/>
          <p:cNvPicPr>
            <a:picLocks noChangeAspect="1"/>
          </p:cNvPicPr>
          <p:nvPr/>
        </p:nvPicPr>
        <p:blipFill>
          <a:blip r:embed="rId3" cstate="print">
            <a:alphaModFix/>
            <a:lum/>
          </a:blip>
          <a:srcRect/>
          <a:stretch>
            <a:fillRect/>
          </a:stretch>
        </p:blipFill>
        <p:spPr>
          <a:xfrm>
            <a:off x="1440000" y="1368000"/>
            <a:ext cx="7703999" cy="3674160"/>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LES SAGE</a:t>
            </a:r>
          </a:p>
        </p:txBody>
      </p:sp>
      <p:sp>
        <p:nvSpPr>
          <p:cNvPr id="3" name="Sous-titre 2"/>
          <p:cNvSpPr txBox="1">
            <a:spLocks noGrp="1"/>
          </p:cNvSpPr>
          <p:nvPr>
            <p:ph type="subTitle" idx="4294967295"/>
          </p:nvPr>
        </p:nvSpPr>
        <p:spPr>
          <a:xfrm>
            <a:off x="806760" y="800640"/>
            <a:ext cx="64004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Les représentations associatives actuelles</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pic>
        <p:nvPicPr>
          <p:cNvPr id="5" name=""/>
          <p:cNvPicPr>
            <a:picLocks noChangeAspect="1"/>
          </p:cNvPicPr>
          <p:nvPr/>
        </p:nvPicPr>
        <p:blipFill>
          <a:blip r:embed="rId3" cstate="print">
            <a:alphaModFix/>
            <a:lum/>
          </a:blip>
          <a:srcRect/>
          <a:stretch>
            <a:fillRect/>
          </a:stretch>
        </p:blipFill>
        <p:spPr>
          <a:xfrm>
            <a:off x="1007999" y="1272600"/>
            <a:ext cx="6995160" cy="3767400"/>
          </a:xfrm>
          <a:prstGeom prst="rect">
            <a:avLst/>
          </a:prstGeom>
          <a:noFill/>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LES SAGE</a:t>
            </a:r>
          </a:p>
        </p:txBody>
      </p:sp>
      <p:sp>
        <p:nvSpPr>
          <p:cNvPr id="3" name="Sous-titre 2"/>
          <p:cNvSpPr txBox="1">
            <a:spLocks noGrp="1"/>
          </p:cNvSpPr>
          <p:nvPr>
            <p:ph type="subTitle" idx="4294967295"/>
          </p:nvPr>
        </p:nvSpPr>
        <p:spPr>
          <a:xfrm>
            <a:off x="864000" y="792000"/>
            <a:ext cx="81212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Les représentations associatives actuelles : quelques commentaires  </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
        <p:nvSpPr>
          <p:cNvPr id="5" name="ZoneTexte 4"/>
          <p:cNvSpPr txBox="1"/>
          <p:nvPr/>
        </p:nvSpPr>
        <p:spPr>
          <a:xfrm>
            <a:off x="1440000" y="1475999"/>
            <a:ext cx="2015999" cy="30204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500" b="1" i="0" u="none" strike="noStrike" kern="1200" cap="none">
                <a:ln>
                  <a:noFill/>
                </a:ln>
                <a:latin typeface="Liberation Sans" pitchFamily="18"/>
                <a:ea typeface="Microsoft YaHei" pitchFamily="2"/>
                <a:cs typeface="Arial" pitchFamily="2"/>
              </a:rPr>
              <a:t>Aucune APNE</a:t>
            </a:r>
          </a:p>
        </p:txBody>
      </p:sp>
      <p:sp>
        <p:nvSpPr>
          <p:cNvPr id="6" name="Forme libre 5"/>
          <p:cNvSpPr/>
          <p:nvPr/>
        </p:nvSpPr>
        <p:spPr>
          <a:xfrm>
            <a:off x="3671999" y="1404000"/>
            <a:ext cx="503999" cy="216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3672359" y="1692000"/>
            <a:ext cx="503999" cy="216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4464000" y="1260000"/>
            <a:ext cx="1800000" cy="30204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500" b="0" i="0" u="none" strike="noStrike" kern="1200" cap="none">
                <a:ln>
                  <a:noFill/>
                </a:ln>
                <a:latin typeface="Liberation Sans" pitchFamily="18"/>
                <a:ea typeface="Microsoft YaHei" pitchFamily="2"/>
                <a:cs typeface="Arial" pitchFamily="2"/>
              </a:rPr>
              <a:t>Tech Albères</a:t>
            </a:r>
          </a:p>
        </p:txBody>
      </p:sp>
      <p:sp>
        <p:nvSpPr>
          <p:cNvPr id="9" name="ZoneTexte 8"/>
          <p:cNvSpPr txBox="1"/>
          <p:nvPr/>
        </p:nvSpPr>
        <p:spPr>
          <a:xfrm>
            <a:off x="4536000" y="1633680"/>
            <a:ext cx="1139400" cy="30204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500" b="0" i="0" u="none" strike="noStrike" kern="1200" cap="none">
                <a:ln>
                  <a:noFill/>
                </a:ln>
                <a:latin typeface="Liberation Sans" pitchFamily="18"/>
                <a:ea typeface="Microsoft YaHei" pitchFamily="2"/>
                <a:cs typeface="Arial" pitchFamily="2"/>
              </a:rPr>
              <a:t>Orb Libron</a:t>
            </a:r>
          </a:p>
        </p:txBody>
      </p:sp>
      <p:sp>
        <p:nvSpPr>
          <p:cNvPr id="10" name="ZoneTexte 9"/>
          <p:cNvSpPr txBox="1"/>
          <p:nvPr/>
        </p:nvSpPr>
        <p:spPr>
          <a:xfrm>
            <a:off x="144000" y="2097719"/>
            <a:ext cx="3456000" cy="858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marR="0" lvl="0" indent="-228600" algn="l" rtl="0" hangingPunct="0">
              <a:lnSpc>
                <a:spcPct val="100000"/>
              </a:lnSpc>
              <a:spcBef>
                <a:spcPts val="0"/>
              </a:spcBef>
              <a:spcAft>
                <a:spcPts val="0"/>
              </a:spcAft>
              <a:buNone/>
              <a:tabLst/>
            </a:pPr>
            <a:r>
              <a:rPr lang="fr-FR" sz="1500" b="1" i="0" u="none" strike="noStrike" kern="1200" cap="none">
                <a:ln>
                  <a:noFill/>
                </a:ln>
                <a:latin typeface="Liberation Sans" pitchFamily="34"/>
                <a:ea typeface="Microsoft YaHei" pitchFamily="2"/>
                <a:cs typeface="Arial" pitchFamily="2"/>
              </a:rPr>
              <a:t>4 APNE</a:t>
            </a:r>
            <a:r>
              <a:rPr lang="fr-FR" sz="1500" b="0" i="0" u="none" strike="noStrike" kern="1200" cap="none">
                <a:ln>
                  <a:noFill/>
                </a:ln>
                <a:latin typeface="Liberation Sans" pitchFamily="34"/>
                <a:ea typeface="Microsoft YaHei" pitchFamily="2"/>
                <a:cs typeface="Arial" pitchFamily="2"/>
              </a:rPr>
              <a:t> dont certaines présentes au bureau de la CLE</a:t>
            </a:r>
          </a:p>
        </p:txBody>
      </p:sp>
      <p:sp>
        <p:nvSpPr>
          <p:cNvPr id="11" name="ZoneTexte 10"/>
          <p:cNvSpPr txBox="1"/>
          <p:nvPr/>
        </p:nvSpPr>
        <p:spPr>
          <a:xfrm>
            <a:off x="4300560" y="2124000"/>
            <a:ext cx="3187440" cy="3470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marR="0" lvl="0" indent="-228600" algn="just" rtl="0" hangingPunct="0">
              <a:lnSpc>
                <a:spcPct val="100000"/>
              </a:lnSpc>
              <a:spcBef>
                <a:spcPts val="0"/>
              </a:spcBef>
              <a:spcAft>
                <a:spcPts val="0"/>
              </a:spcAft>
              <a:buNone/>
              <a:tabLst/>
            </a:pPr>
            <a:r>
              <a:rPr lang="fr-FR" sz="1500" b="0" i="0" u="none" strike="noStrike" kern="1200" cap="none">
                <a:ln>
                  <a:noFill/>
                </a:ln>
                <a:latin typeface="Arial" pitchFamily="34"/>
                <a:ea typeface="Microsoft YaHei" pitchFamily="2"/>
                <a:cs typeface="Arial" pitchFamily="2"/>
              </a:rPr>
              <a:t>Basse Vallée de l'Aude</a:t>
            </a:r>
          </a:p>
        </p:txBody>
      </p:sp>
      <p:sp>
        <p:nvSpPr>
          <p:cNvPr id="12" name="ZoneTexte 11"/>
          <p:cNvSpPr txBox="1"/>
          <p:nvPr/>
        </p:nvSpPr>
        <p:spPr>
          <a:xfrm>
            <a:off x="4320000" y="2529719"/>
            <a:ext cx="4176000" cy="60228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marR="0" lvl="0" indent="-228600" algn="l" rtl="0" hangingPunct="0">
              <a:lnSpc>
                <a:spcPct val="100000"/>
              </a:lnSpc>
              <a:spcBef>
                <a:spcPts val="0"/>
              </a:spcBef>
              <a:spcAft>
                <a:spcPts val="0"/>
              </a:spcAft>
              <a:buNone/>
              <a:tabLst/>
            </a:pPr>
            <a:r>
              <a:rPr lang="fr-FR" sz="1500" b="0" i="0" u="none" strike="noStrike" kern="1200" cap="none">
                <a:ln>
                  <a:noFill/>
                </a:ln>
                <a:latin typeface="Liberation Sans" pitchFamily="34"/>
                <a:ea typeface="Microsoft YaHei" pitchFamily="2"/>
                <a:cs typeface="Arial" pitchFamily="2"/>
              </a:rPr>
              <a:t>Lez Mosson étangs Palavasiens</a:t>
            </a:r>
          </a:p>
        </p:txBody>
      </p:sp>
      <p:sp>
        <p:nvSpPr>
          <p:cNvPr id="13" name="Forme libre 12"/>
          <p:cNvSpPr/>
          <p:nvPr/>
        </p:nvSpPr>
        <p:spPr>
          <a:xfrm>
            <a:off x="3600000" y="2268000"/>
            <a:ext cx="503999" cy="216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4" name="Forme libre 13"/>
          <p:cNvSpPr/>
          <p:nvPr/>
        </p:nvSpPr>
        <p:spPr>
          <a:xfrm>
            <a:off x="3600360" y="2556000"/>
            <a:ext cx="503999" cy="216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15" name=""/>
          <p:cNvPicPr>
            <a:picLocks noChangeAspect="1"/>
          </p:cNvPicPr>
          <p:nvPr/>
        </p:nvPicPr>
        <p:blipFill>
          <a:blip r:embed="rId3" cstate="print">
            <a:alphaModFix/>
            <a:lum/>
          </a:blip>
          <a:srcRect/>
          <a:stretch>
            <a:fillRect/>
          </a:stretch>
        </p:blipFill>
        <p:spPr>
          <a:xfrm>
            <a:off x="432000" y="3063959"/>
            <a:ext cx="7488000" cy="2039399"/>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Portée juridique du SDAGE et du SAGE</a:t>
            </a:r>
          </a:p>
        </p:txBody>
      </p:sp>
      <p:sp>
        <p:nvSpPr>
          <p:cNvPr id="3" name="Sous-titre 2"/>
          <p:cNvSpPr txBox="1">
            <a:spLocks noGrp="1"/>
          </p:cNvSpPr>
          <p:nvPr>
            <p:ph type="subTitle" idx="4294967295"/>
          </p:nvPr>
        </p:nvSpPr>
        <p:spPr>
          <a:xfrm>
            <a:off x="1152000" y="2592000"/>
            <a:ext cx="6400440" cy="1314000"/>
          </a:xfrm>
        </p:spPr>
        <p:txBody>
          <a:bodyPr wrap="square" lIns="91440" tIns="4572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08 12 2016 – Montpellier – réseau de FNE LR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LES SAGE</a:t>
            </a:r>
          </a:p>
        </p:txBody>
      </p:sp>
      <p:sp>
        <p:nvSpPr>
          <p:cNvPr id="3" name="Sous-titre 2"/>
          <p:cNvSpPr txBox="1">
            <a:spLocks noGrp="1"/>
          </p:cNvSpPr>
          <p:nvPr>
            <p:ph type="subTitle" idx="4294967295"/>
          </p:nvPr>
        </p:nvSpPr>
        <p:spPr>
          <a:xfrm>
            <a:off x="864000" y="792000"/>
            <a:ext cx="81212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Procédure d’élaboration / révision</a:t>
            </a:r>
          </a:p>
        </p:txBody>
      </p:sp>
      <p:pic>
        <p:nvPicPr>
          <p:cNvPr id="4" name=""/>
          <p:cNvPicPr>
            <a:picLocks noChangeAspect="1"/>
          </p:cNvPicPr>
          <p:nvPr/>
        </p:nvPicPr>
        <p:blipFill>
          <a:blip r:embed="rId3" cstate="print">
            <a:alphaModFix/>
            <a:lum/>
          </a:blip>
          <a:srcRect/>
          <a:stretch>
            <a:fillRect/>
          </a:stretch>
        </p:blipFill>
        <p:spPr>
          <a:xfrm>
            <a:off x="2235600" y="1287359"/>
            <a:ext cx="5972400" cy="3717000"/>
          </a:xfrm>
          <a:prstGeom prst="rect">
            <a:avLst/>
          </a:prstGeom>
          <a:noFill/>
          <a:ln>
            <a:noFill/>
          </a:ln>
        </p:spPr>
      </p:pic>
      <p:sp>
        <p:nvSpPr>
          <p:cNvPr id="5" name="Forme libre 4"/>
          <p:cNvSpPr/>
          <p:nvPr/>
        </p:nvSpPr>
        <p:spPr>
          <a:xfrm>
            <a:off x="216000" y="1728000"/>
            <a:ext cx="1655999" cy="1944000"/>
          </a:xfrm>
          <a:custGeom>
            <a:avLst>
              <a:gd name="f0" fmla="val 26745"/>
              <a:gd name="f1" fmla="val 18368"/>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729FCF"/>
          </a:solidFill>
          <a:ln w="0">
            <a:solidFill>
              <a:srgbClr val="3465A4"/>
            </a:solidFill>
            <a:prstDash val="solid"/>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 </a:t>
            </a:r>
          </a:p>
          <a:p>
            <a:pPr marL="0" marR="0" lvl="0" indent="0" algn="l" rtl="0" hangingPunct="0">
              <a:lnSpc>
                <a:spcPct val="100000"/>
              </a:lnSpc>
              <a:spcBef>
                <a:spcPts val="0"/>
              </a:spcBef>
              <a:spcAft>
                <a:spcPts val="0"/>
              </a:spcAft>
              <a:buNone/>
              <a:tabLst/>
            </a:pPr>
            <a:endParaRPr lang="fr-FR" sz="1300" b="0" i="0" u="none" strike="noStrike" kern="1200" cap="none">
              <a:ln>
                <a:noFill/>
              </a:ln>
              <a:latin typeface="Liberation Sans" pitchFamily="18"/>
              <a:ea typeface="Microsoft YaHei" pitchFamily="2"/>
              <a:cs typeface="Arial" pitchFamily="2"/>
            </a:endParaRPr>
          </a:p>
        </p:txBody>
      </p:sp>
      <p:sp>
        <p:nvSpPr>
          <p:cNvPr id="6" name="ZoneTexte 5"/>
          <p:cNvSpPr txBox="1"/>
          <p:nvPr/>
        </p:nvSpPr>
        <p:spPr>
          <a:xfrm>
            <a:off x="268560" y="1800000"/>
            <a:ext cx="1675439" cy="182088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 </a:t>
            </a:r>
            <a:r>
              <a:rPr lang="fr-FR" sz="1300" b="0" i="0" u="none" strike="noStrike" kern="1200" cap="none">
                <a:ln>
                  <a:noFill/>
                </a:ln>
                <a:latin typeface="Liberation Sans" pitchFamily="18"/>
                <a:ea typeface="Microsoft YaHei" pitchFamily="2"/>
                <a:cs typeface="Arial" pitchFamily="2"/>
              </a:rPr>
              <a:t>état des lieux</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 diagnostic</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 tendances et sénarios</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 stratégie</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 PAGD</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règlement</a:t>
            </a:r>
          </a:p>
          <a:p>
            <a:pPr marL="0" marR="0" lvl="0" indent="0" algn="l" rtl="0" hangingPunct="0">
              <a:lnSpc>
                <a:spcPct val="100000"/>
              </a:lnSpc>
              <a:spcBef>
                <a:spcPts val="0"/>
              </a:spcBef>
              <a:spcAft>
                <a:spcPts val="0"/>
              </a:spcAft>
              <a:buNone/>
              <a:tabLst/>
            </a:pPr>
            <a:r>
              <a:rPr lang="fr-FR" sz="1300" b="0" i="0" u="none" strike="noStrike" kern="1200" cap="none">
                <a:ln>
                  <a:noFill/>
                </a:ln>
                <a:latin typeface="Liberation Sans" pitchFamily="18"/>
                <a:ea typeface="Microsoft YaHei" pitchFamily="2"/>
                <a:cs typeface="Arial" pitchFamily="2"/>
              </a:rPr>
              <a:t>évaluation environnementale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LES SAGE</a:t>
            </a:r>
          </a:p>
        </p:txBody>
      </p:sp>
      <p:sp>
        <p:nvSpPr>
          <p:cNvPr id="3" name="Sous-titre 2"/>
          <p:cNvSpPr txBox="1">
            <a:spLocks noGrp="1"/>
          </p:cNvSpPr>
          <p:nvPr>
            <p:ph type="subTitle" idx="4294967295"/>
          </p:nvPr>
        </p:nvSpPr>
        <p:spPr>
          <a:xfrm>
            <a:off x="864000" y="792000"/>
            <a:ext cx="8121240" cy="495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Liberation Sans" pitchFamily="18"/>
              </a:rPr>
              <a:t>Le contenu</a:t>
            </a:r>
          </a:p>
        </p:txBody>
      </p:sp>
      <p:pic>
        <p:nvPicPr>
          <p:cNvPr id="4" name=""/>
          <p:cNvPicPr>
            <a:picLocks noChangeAspect="1"/>
          </p:cNvPicPr>
          <p:nvPr/>
        </p:nvPicPr>
        <p:blipFill>
          <a:blip r:embed="rId3" cstate="print">
            <a:alphaModFix/>
            <a:lum/>
          </a:blip>
          <a:srcRect b="13395"/>
          <a:stretch>
            <a:fillRect/>
          </a:stretch>
        </p:blipFill>
        <p:spPr>
          <a:xfrm>
            <a:off x="648000" y="1158480"/>
            <a:ext cx="5976000" cy="3984840"/>
          </a:xfrm>
          <a:prstGeom prst="rect">
            <a:avLst/>
          </a:prstGeom>
          <a:noFill/>
          <a:ln>
            <a:noFill/>
          </a:ln>
        </p:spPr>
      </p:pic>
      <p:sp>
        <p:nvSpPr>
          <p:cNvPr id="5" name="ZoneTexte 4"/>
          <p:cNvSpPr txBox="1"/>
          <p:nvPr/>
        </p:nvSpPr>
        <p:spPr>
          <a:xfrm>
            <a:off x="6840000" y="2503440"/>
            <a:ext cx="2520000" cy="145656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3200" b="0" i="0" u="none" strike="noStrike" kern="1200" cap="none" baseline="33000">
                <a:ln>
                  <a:noFill/>
                </a:ln>
                <a:solidFill>
                  <a:srgbClr val="FF6600"/>
                </a:solidFill>
                <a:effectLst>
                  <a:outerShdw dist="17961" dir="2700000">
                    <a:scrgbClr r="0" g="0" b="0"/>
                  </a:outerShdw>
                </a:effectLst>
                <a:latin typeface="Liberation Sans" pitchFamily="18"/>
                <a:ea typeface="Microsoft YaHei" pitchFamily="2"/>
                <a:cs typeface="Arial" pitchFamily="2"/>
              </a:rPr>
              <a:t>Champ d’application</a:t>
            </a:r>
          </a:p>
          <a:p>
            <a:pPr marL="0" marR="0" lvl="0" indent="0" algn="ctr" rtl="0" hangingPunct="0">
              <a:lnSpc>
                <a:spcPct val="100000"/>
              </a:lnSpc>
              <a:spcBef>
                <a:spcPts val="0"/>
              </a:spcBef>
              <a:spcAft>
                <a:spcPts val="0"/>
              </a:spcAft>
              <a:buNone/>
              <a:tabLst/>
            </a:pPr>
            <a:r>
              <a:rPr lang="fr-FR" sz="3200" b="0" i="0" u="none" strike="noStrike" kern="1200" cap="none" baseline="33000">
                <a:ln>
                  <a:noFill/>
                </a:ln>
                <a:solidFill>
                  <a:srgbClr val="FF6600"/>
                </a:solidFill>
                <a:effectLst>
                  <a:outerShdw dist="17961" dir="2700000">
                    <a:scrgbClr r="0" g="0" b="0"/>
                  </a:outerShdw>
                </a:effectLst>
                <a:latin typeface="Liberation Sans" pitchFamily="18"/>
                <a:ea typeface="Microsoft YaHei" pitchFamily="2"/>
                <a:cs typeface="Arial" pitchFamily="2"/>
              </a:rPr>
              <a:t>strictement définit</a:t>
            </a:r>
          </a:p>
          <a:p>
            <a:pPr marL="0" marR="0" lvl="0" indent="0" algn="ctr" rtl="0" hangingPunct="0">
              <a:lnSpc>
                <a:spcPct val="100000"/>
              </a:lnSpc>
              <a:spcBef>
                <a:spcPts val="0"/>
              </a:spcBef>
              <a:spcAft>
                <a:spcPts val="0"/>
              </a:spcAft>
              <a:buNone/>
              <a:tabLst/>
            </a:pPr>
            <a:r>
              <a:rPr lang="fr-FR" sz="3200" b="0" i="0" u="none" strike="noStrike" kern="1200" cap="none" baseline="33000">
                <a:ln>
                  <a:noFill/>
                </a:ln>
                <a:solidFill>
                  <a:srgbClr val="FF6600"/>
                </a:solidFill>
                <a:effectLst>
                  <a:outerShdw dist="17961" dir="2700000">
                    <a:scrgbClr r="0" g="0" b="0"/>
                  </a:outerShdw>
                </a:effectLst>
                <a:latin typeface="Liberation Sans" pitchFamily="18"/>
                <a:ea typeface="Microsoft YaHei" pitchFamily="2"/>
                <a:cs typeface="Arial" pitchFamily="2"/>
              </a:rPr>
              <a:t>à l’article R 212-47</a:t>
            </a:r>
          </a:p>
        </p:txBody>
      </p:sp>
      <p:sp>
        <p:nvSpPr>
          <p:cNvPr id="6" name="Forme libre 5"/>
          <p:cNvSpPr/>
          <p:nvPr/>
        </p:nvSpPr>
        <p:spPr>
          <a:xfrm>
            <a:off x="6192000" y="2664000"/>
            <a:ext cx="576000" cy="360000"/>
          </a:xfrm>
          <a:custGeom>
            <a:avLst>
              <a:gd name="f0" fmla="val 54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729FCF"/>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Portée juridique </a:t>
            </a:r>
          </a:p>
        </p:txBody>
      </p:sp>
      <p:sp>
        <p:nvSpPr>
          <p:cNvPr id="3" name="Sous-titre 2"/>
          <p:cNvSpPr txBox="1"/>
          <p:nvPr/>
        </p:nvSpPr>
        <p:spPr>
          <a:xfrm>
            <a:off x="807120" y="800640"/>
            <a:ext cx="7400880" cy="495360"/>
          </a:xfrm>
          <a:prstGeom prst="rect">
            <a:avLst/>
          </a:prstGeom>
          <a:noFill/>
          <a:ln>
            <a:noFill/>
          </a:ln>
        </p:spPr>
        <p:txBody>
          <a:bodyPr wrap="square" lIns="91440" tIns="4572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360"/>
              </a:spcBef>
              <a:spcAft>
                <a:spcPts val="0"/>
              </a:spcAft>
              <a:buNone/>
              <a:tabLst>
                <a:tab pos="0" algn="l"/>
              </a:tabLst>
            </a:pPr>
            <a:r>
              <a:rPr lang="fr-FR" sz="1800" b="0" i="0" u="none" strike="noStrike" kern="1200" cap="none" spc="0" baseline="0">
                <a:ln>
                  <a:noFill/>
                </a:ln>
                <a:solidFill>
                  <a:srgbClr val="FF0000"/>
                </a:solidFill>
                <a:highlight>
                  <a:scrgbClr r="0" g="0" b="0">
                    <a:alpha val="0"/>
                  </a:scrgbClr>
                </a:highlight>
                <a:latin typeface="Liberation Sans" pitchFamily="18"/>
                <a:ea typeface="Microsoft YaHei" pitchFamily="2"/>
                <a:cs typeface="Arial Narrow" pitchFamily="2"/>
              </a:rPr>
              <a:t>Les décisions qui doivent être compatibles avec les OF du SDAGE</a:t>
            </a:r>
          </a:p>
        </p:txBody>
      </p:sp>
      <p:sp>
        <p:nvSpPr>
          <p:cNvPr id="4" name="ZoneTexte 3"/>
          <p:cNvSpPr txBox="1"/>
          <p:nvPr/>
        </p:nvSpPr>
        <p:spPr>
          <a:xfrm>
            <a:off x="1007999" y="1655999"/>
            <a:ext cx="4968000" cy="138635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Arial Narrow" pitchFamily="34"/>
                <a:ea typeface="Microsoft YaHei" pitchFamily="2"/>
                <a:cs typeface="Arial" pitchFamily="2"/>
              </a:rPr>
              <a:t>Les décisions « prises dans le domaine de l’eau »</a:t>
            </a:r>
          </a:p>
          <a:p>
            <a:pPr marL="0" marR="0" lvl="7" indent="0" rtl="0" hangingPunct="0">
              <a:lnSpc>
                <a:spcPct val="100000"/>
              </a:lnSpc>
              <a:spcBef>
                <a:spcPts val="0"/>
              </a:spcBef>
              <a:spcAft>
                <a:spcPts val="0"/>
              </a:spcAft>
              <a:buSzPct val="45000"/>
              <a:buFont typeface="StarSymbol"/>
              <a:buChar char="●"/>
              <a:tabLst/>
            </a:pPr>
            <a:r>
              <a:rPr lang="fr-FR" sz="1800" b="0" i="0" u="none" strike="noStrike" kern="1200" cap="none">
                <a:ln>
                  <a:noFill/>
                </a:ln>
                <a:latin typeface="Arial Narrow" pitchFamily="34"/>
                <a:ea typeface="Microsoft YaHei" pitchFamily="2"/>
                <a:cs typeface="Arial" pitchFamily="2"/>
              </a:rPr>
              <a:t>soumis à l’appréciation du juge</a:t>
            </a:r>
          </a:p>
          <a:p>
            <a:pPr marL="0" marR="0" lvl="7" indent="0" rtl="0" hangingPunct="0">
              <a:lnSpc>
                <a:spcPct val="100000"/>
              </a:lnSpc>
              <a:spcBef>
                <a:spcPts val="0"/>
              </a:spcBef>
              <a:spcAft>
                <a:spcPts val="0"/>
              </a:spcAft>
              <a:buSzPct val="45000"/>
              <a:buFont typeface="StarSymbol"/>
              <a:buChar char="●"/>
              <a:tabLst/>
            </a:pPr>
            <a:r>
              <a:rPr lang="fr-FR" sz="1800" b="0" i="0" u="none" strike="noStrike" kern="1200" cap="none">
                <a:ln>
                  <a:noFill/>
                </a:ln>
                <a:latin typeface="Arial Narrow" pitchFamily="34"/>
                <a:ea typeface="Microsoft YaHei" pitchFamily="2"/>
                <a:cs typeface="Arial" pitchFamily="2"/>
              </a:rPr>
              <a:t>liste indicative (circulaire ministérielle du 15 octobre 1992)</a:t>
            </a:r>
          </a:p>
          <a:p>
            <a:pPr marL="0" marR="0" lvl="0" indent="0" rtl="0" hangingPunct="0">
              <a:lnSpc>
                <a:spcPct val="100000"/>
              </a:lnSpc>
              <a:spcBef>
                <a:spcPts val="0"/>
              </a:spcBef>
              <a:spcAft>
                <a:spcPts val="0"/>
              </a:spcAft>
              <a:buNone/>
              <a:tabLst/>
            </a:pPr>
            <a:r>
              <a:rPr lang="fr-FR" sz="1800" b="0" i="0" u="none" strike="noStrike" kern="1200" cap="none">
                <a:ln>
                  <a:noFill/>
                </a:ln>
                <a:latin typeface="Arial Narrow" pitchFamily="34"/>
                <a:ea typeface="Microsoft YaHei" pitchFamily="2"/>
                <a:cs typeface="Arial" pitchFamily="2"/>
              </a:rPr>
              <a:t>			</a:t>
            </a:r>
          </a:p>
        </p:txBody>
      </p:sp>
      <p:sp>
        <p:nvSpPr>
          <p:cNvPr id="5" name="Forme libre 4"/>
          <p:cNvSpPr/>
          <p:nvPr/>
        </p:nvSpPr>
        <p:spPr>
          <a:xfrm>
            <a:off x="5616000" y="1944000"/>
            <a:ext cx="936000" cy="432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6666"/>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ZoneTexte 5"/>
          <p:cNvSpPr txBox="1"/>
          <p:nvPr/>
        </p:nvSpPr>
        <p:spPr>
          <a:xfrm>
            <a:off x="6840000" y="1655999"/>
            <a:ext cx="2088000" cy="10234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100" b="0" i="0" u="none" strike="noStrike" kern="1200" cap="none">
                <a:ln>
                  <a:noFill/>
                </a:ln>
                <a:latin typeface="Liberation Sans" pitchFamily="18"/>
                <a:ea typeface="Microsoft YaHei" pitchFamily="2"/>
                <a:cs typeface="Arial" pitchFamily="2"/>
              </a:rPr>
              <a:t>IOTA / ICPE / arrêté sécheresses / arrêté captage / certaines DUP / décision des CL assainissement collectif ./ concession hydroélectrique  </a:t>
            </a:r>
          </a:p>
        </p:txBody>
      </p:sp>
      <p:sp>
        <p:nvSpPr>
          <p:cNvPr id="7" name="ZoneTexte 6"/>
          <p:cNvSpPr txBox="1"/>
          <p:nvPr/>
        </p:nvSpPr>
        <p:spPr>
          <a:xfrm>
            <a:off x="1007999" y="3168000"/>
            <a:ext cx="6552000" cy="147276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600" b="0" i="0" u="none" strike="noStrike" kern="1200" cap="none">
                <a:ln>
                  <a:noFill/>
                </a:ln>
                <a:latin typeface="Arial Narrow" pitchFamily="34"/>
                <a:ea typeface="Microsoft YaHei" pitchFamily="2"/>
                <a:cs typeface="Arial" pitchFamily="2"/>
              </a:rPr>
              <a:t>Les planifications  visées par la loi :</a:t>
            </a:r>
          </a:p>
          <a:p>
            <a:pPr marL="0" marR="0" lvl="7"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SAGE</a:t>
            </a:r>
          </a:p>
          <a:p>
            <a:pPr marL="0" marR="0" lvl="7"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Doc d’urbanisme : SCOT / PLU / Carte communale</a:t>
            </a:r>
          </a:p>
          <a:p>
            <a:pPr marL="0" marR="0" lvl="7"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les schemas regionaux de carrière</a:t>
            </a:r>
          </a:p>
          <a:p>
            <a:pPr marL="0" marR="0" lvl="7" indent="0" rtl="0" hangingPunct="0">
              <a:lnSpc>
                <a:spcPct val="100000"/>
              </a:lnSpc>
              <a:spcBef>
                <a:spcPts val="0"/>
              </a:spcBef>
              <a:spcAft>
                <a:spcPts val="0"/>
              </a:spcAft>
              <a:buSzPct val="45000"/>
              <a:buFont typeface="StarSymbol"/>
              <a:buChar char="●"/>
              <a:tabLst/>
            </a:pPr>
            <a:r>
              <a:rPr lang="fr-FR" sz="1600" b="0" i="0" u="none" strike="noStrike" kern="1200" cap="none">
                <a:ln>
                  <a:noFill/>
                </a:ln>
                <a:latin typeface="Arial Narrow" pitchFamily="34"/>
                <a:ea typeface="Microsoft YaHei" pitchFamily="2"/>
                <a:cs typeface="Arial" pitchFamily="2"/>
              </a:rPr>
              <a:t>les schémas régionaux d’aménagement de développement durable et d’egalite des territoires (SRADDET)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Portée juridique</a:t>
            </a:r>
          </a:p>
        </p:txBody>
      </p:sp>
      <p:sp>
        <p:nvSpPr>
          <p:cNvPr id="3" name="Sous-titre 2"/>
          <p:cNvSpPr txBox="1"/>
          <p:nvPr/>
        </p:nvSpPr>
        <p:spPr>
          <a:xfrm>
            <a:off x="807120" y="800640"/>
            <a:ext cx="6400440" cy="495360"/>
          </a:xfrm>
          <a:prstGeom prst="rect">
            <a:avLst/>
          </a:prstGeom>
          <a:noFill/>
          <a:ln>
            <a:noFill/>
          </a:ln>
        </p:spPr>
        <p:txBody>
          <a:bodyPr wrap="square" lIns="91440" tIns="4572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360"/>
              </a:spcBef>
              <a:spcAft>
                <a:spcPts val="0"/>
              </a:spcAft>
              <a:buNone/>
              <a:tabLst>
                <a:tab pos="0" algn="l"/>
              </a:tabLst>
            </a:pPr>
            <a:r>
              <a:rPr lang="fr-FR" sz="1800" b="0" i="0" u="none" strike="noStrike" kern="1200" cap="none" spc="0" baseline="0">
                <a:ln>
                  <a:noFill/>
                </a:ln>
                <a:solidFill>
                  <a:srgbClr val="FF0000"/>
                </a:solidFill>
                <a:highlight>
                  <a:scrgbClr r="0" g="0" b="0">
                    <a:alpha val="0"/>
                  </a:scrgbClr>
                </a:highlight>
                <a:latin typeface="Liberation Sans" pitchFamily="18"/>
                <a:ea typeface="Microsoft YaHei" pitchFamily="2"/>
                <a:cs typeface="Arial Narrow" pitchFamily="2"/>
              </a:rPr>
              <a:t>Les décisions prises dans le domaine de l’eau : illustration    </a:t>
            </a:r>
          </a:p>
        </p:txBody>
      </p:sp>
      <p:sp>
        <p:nvSpPr>
          <p:cNvPr id="4" name="ZoneTexte 3"/>
          <p:cNvSpPr txBox="1"/>
          <p:nvPr/>
        </p:nvSpPr>
        <p:spPr>
          <a:xfrm>
            <a:off x="864000" y="1728000"/>
            <a:ext cx="7200000" cy="22219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 </a:t>
            </a:r>
            <a:r>
              <a:rPr lang="fr-FR" sz="2400" b="0" i="0" u="none" strike="noStrike" kern="1200" cap="none">
                <a:ln>
                  <a:noFill/>
                </a:ln>
                <a:latin typeface="Liberation Sans" pitchFamily="18"/>
                <a:ea typeface="Microsoft YaHei" pitchFamily="2"/>
                <a:cs typeface="Arial" pitchFamily="2"/>
              </a:rPr>
              <a:t>- </a:t>
            </a:r>
            <a:r>
              <a:rPr lang="fr-FR" sz="1800" b="0" i="0" u="none" strike="noStrike" kern="1200" cap="none">
                <a:ln>
                  <a:noFill/>
                </a:ln>
                <a:latin typeface="Liberation Sans" pitchFamily="18"/>
                <a:ea typeface="Microsoft YaHei" pitchFamily="2"/>
                <a:cs typeface="Arial" pitchFamily="2"/>
              </a:rPr>
              <a:t>un projet d'intérêt général permettant d'urbaniser en zone inondable endiguée (CAA de Lyon 3 mai 2005- Assoc. Loire Vivante)</a:t>
            </a:r>
          </a:p>
          <a:p>
            <a:pPr marL="0" marR="0" lvl="0" indent="0" algn="just" rtl="0" hangingPunct="1">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800" b="0" i="0" u="none" strike="noStrike" kern="1200" cap="none">
                <a:ln>
                  <a:noFill/>
                </a:ln>
                <a:latin typeface="Liberation Sans" pitchFamily="18"/>
                <a:ea typeface="Microsoft YaHei" pitchFamily="2"/>
                <a:cs typeface="Arial" pitchFamily="2"/>
              </a:rPr>
              <a:t>	- certaines DUP dès lors qu'elles intéressent assez directement la gestion des eaux. C'est le cas d'une DUP concernant l'édification d'un barrage ;  ce n'est pas le cas d'une DUP  qui concerne des travaux routiers</a:t>
            </a:r>
            <a:r>
              <a:rPr lang="fr-FR" sz="1800" b="1" i="0" u="none" strike="noStrike" kern="1200" cap="none">
                <a:ln>
                  <a:noFill/>
                </a:ln>
                <a:latin typeface="Liberation Sans" pitchFamily="18"/>
                <a:ea typeface="Microsoft YaHei" pitchFamily="2"/>
                <a:cs typeface="Arial" pitchFamily="2"/>
              </a:rPr>
              <a:t> </a:t>
            </a:r>
            <a:r>
              <a:rPr lang="fr-FR" sz="1800" b="0" i="0" u="none" strike="noStrike" kern="1200" cap="none">
                <a:ln>
                  <a:noFill/>
                </a:ln>
                <a:latin typeface="Liberation Sans" pitchFamily="18"/>
                <a:ea typeface="Microsoft YaHei" pitchFamily="2"/>
                <a:cs typeface="Arial" pitchFamily="2"/>
              </a:rPr>
              <a:t>ou l'aménagement d'une zone d'activité</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le SAGE </a:t>
            </a:r>
            <a:br>
              <a:rPr lang="fr-FR" b="0"/>
            </a:br>
            <a:r>
              <a:rPr lang="fr-FR" sz="1800" b="0">
                <a:solidFill>
                  <a:srgbClr val="FF0000"/>
                </a:solidFill>
              </a:rPr>
              <a:t>Les décisions concernées</a:t>
            </a:r>
          </a:p>
        </p:txBody>
      </p:sp>
      <p:pic>
        <p:nvPicPr>
          <p:cNvPr id="3" name=""/>
          <p:cNvPicPr>
            <a:picLocks noChangeAspect="1"/>
          </p:cNvPicPr>
          <p:nvPr/>
        </p:nvPicPr>
        <p:blipFill>
          <a:blip r:embed="rId3" cstate="print">
            <a:alphaModFix/>
            <a:lum/>
          </a:blip>
          <a:srcRect t="14029"/>
          <a:stretch>
            <a:fillRect/>
          </a:stretch>
        </p:blipFill>
        <p:spPr>
          <a:xfrm>
            <a:off x="216000" y="1368000"/>
            <a:ext cx="7297200" cy="3528000"/>
          </a:xfrm>
          <a:prstGeom prst="rect">
            <a:avLst/>
          </a:prstGeom>
          <a:noFill/>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le SAGE </a:t>
            </a:r>
            <a:br>
              <a:rPr lang="fr-FR" b="0"/>
            </a:br>
            <a:r>
              <a:rPr lang="fr-FR" sz="1800" b="0">
                <a:solidFill>
                  <a:srgbClr val="FF0000"/>
                </a:solidFill>
              </a:rPr>
              <a:t>Les décisions concernées</a:t>
            </a:r>
          </a:p>
        </p:txBody>
      </p:sp>
      <p:sp>
        <p:nvSpPr>
          <p:cNvPr id="3" name="ZoneTexte 2"/>
          <p:cNvSpPr txBox="1"/>
          <p:nvPr/>
        </p:nvSpPr>
        <p:spPr>
          <a:xfrm>
            <a:off x="864000" y="1104840"/>
            <a:ext cx="7272000" cy="652716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Illustration : les forages miniers peuvent ils être réglementés par un sage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000" b="0" i="0" u="none" strike="noStrike" kern="1200" cap="none">
                <a:ln>
                  <a:noFill/>
                </a:ln>
                <a:latin typeface="Times New Roman" pitchFamily="18"/>
                <a:ea typeface="Times New Roman" pitchFamily="18"/>
                <a:cs typeface="Times New Roman" pitchFamily="18"/>
              </a:rPr>
              <a:t>Question N° :9457 de </a:t>
            </a:r>
            <a:r>
              <a:rPr lang="fr-FR" sz="1100" b="1" i="0" u="none" strike="noStrike" kern="1200" cap="none">
                <a:ln>
                  <a:noFill/>
                </a:ln>
                <a:latin typeface="Times New Roman" pitchFamily="18"/>
                <a:ea typeface="Times New Roman" pitchFamily="18"/>
                <a:cs typeface="Times New Roman" pitchFamily="18"/>
              </a:rPr>
              <a:t>Mme Sabine Buis (député de l’Ardèche)</a:t>
            </a:r>
          </a:p>
          <a:p>
            <a:pPr marL="0" marR="0" lvl="0" indent="0" rtl="0" hangingPunct="0">
              <a:lnSpc>
                <a:spcPct val="100000"/>
              </a:lnSpc>
              <a:spcBef>
                <a:spcPts val="0"/>
              </a:spcBef>
              <a:spcAft>
                <a:spcPts val="0"/>
              </a:spcAft>
              <a:buNone/>
              <a:tabLst/>
            </a:pPr>
            <a:r>
              <a:rPr lang="fr-FR" sz="1100" b="0" i="0" u="none" strike="noStrike" kern="1200" cap="none">
                <a:ln>
                  <a:noFill/>
                </a:ln>
                <a:latin typeface="Times New Roman" pitchFamily="18"/>
                <a:ea typeface="Times New Roman" pitchFamily="18"/>
                <a:cs typeface="Times New Roman" pitchFamily="18"/>
              </a:rPr>
              <a:t>(…)</a:t>
            </a:r>
          </a:p>
          <a:p>
            <a:pPr marL="0" marR="0" lvl="0" indent="0" rtl="0" hangingPunct="0">
              <a:lnSpc>
                <a:spcPct val="100000"/>
              </a:lnSpc>
              <a:spcBef>
                <a:spcPts val="0"/>
              </a:spcBef>
              <a:spcAft>
                <a:spcPts val="0"/>
              </a:spcAft>
              <a:buNone/>
              <a:tabLst/>
            </a:pPr>
            <a:r>
              <a:rPr lang="fr-FR" sz="1100" b="0" i="1" u="none" strike="noStrike" kern="1200" cap="none">
                <a:ln>
                  <a:noFill/>
                </a:ln>
                <a:latin typeface="Times New Roman" pitchFamily="18"/>
                <a:ea typeface="Times New Roman" pitchFamily="18"/>
                <a:cs typeface="Times New Roman" pitchFamily="18"/>
              </a:rPr>
              <a:t>Ces IOTA ont pour particularité de ne pas être soumis à la procédure d'instruction « loi sur l'eau » prévue aux articles R. 214-1 et suivants du code de l'environnement mais à des procédures prévues par d'autres législations tel que le droit de l'hydroélectricité ou le droit minier. Elle souhaite savoir si ces différences de régimes procéduraux sont de nature à exclure les IOTA visés au chapitre 5 précité du champ d'application défini au point 2° b de l'article R. 212-47. Plus largement elle souhaite savoir si la partie réglementaire du SAGE peut édicter des règles particulières d'utilisation de la ressource en eau visant les IOTA du chapitre 5 précité lorsque leur mise en oeuvre est susceptible de menacer les enjeux prioritaires pour la gestion équilibrée et durable de la ressource en eaux identifiés par la commission locale de l'eau dans le périmètre concerné.</a:t>
            </a:r>
          </a:p>
          <a:p>
            <a:pPr marL="0" marR="0" lvl="0" indent="0" rtl="0" hangingPunct="0">
              <a:lnSpc>
                <a:spcPct val="100000"/>
              </a:lnSpc>
              <a:spcBef>
                <a:spcPts val="0"/>
              </a:spcBef>
              <a:spcAft>
                <a:spcPts val="0"/>
              </a:spcAft>
              <a:buNone/>
              <a:tabLst/>
            </a:pPr>
            <a:endParaRPr lang="fr-FR" sz="1100" b="1" i="0" u="none" strike="noStrike" kern="1200" cap="none">
              <a:ln>
                <a:noFill/>
              </a:ln>
              <a:latin typeface="Times New Roman" pitchFamily="18"/>
              <a:ea typeface="Times New Roman" pitchFamily="18"/>
              <a:cs typeface="Times New Roman" pitchFamily="18"/>
            </a:endParaRPr>
          </a:p>
          <a:p>
            <a:pPr marL="0" marR="0" lvl="0" indent="0" rtl="0" hangingPunct="0">
              <a:lnSpc>
                <a:spcPct val="100000"/>
              </a:lnSpc>
              <a:spcBef>
                <a:spcPts val="0"/>
              </a:spcBef>
              <a:spcAft>
                <a:spcPts val="0"/>
              </a:spcAft>
              <a:buNone/>
              <a:tabLst/>
            </a:pPr>
            <a:endParaRPr lang="fr-FR" sz="1100" b="1" i="0" u="none" strike="noStrike" kern="1200" cap="none">
              <a:ln>
                <a:noFill/>
              </a:ln>
              <a:latin typeface="Times New Roman" pitchFamily="18"/>
              <a:ea typeface="Times New Roman" pitchFamily="18"/>
              <a:cs typeface="Times New Roman" pitchFamily="18"/>
            </a:endParaRPr>
          </a:p>
          <a:p>
            <a:pPr marL="0" marR="0" lvl="0" indent="0" rtl="0" hangingPunct="0">
              <a:lnSpc>
                <a:spcPct val="100000"/>
              </a:lnSpc>
              <a:spcBef>
                <a:spcPts val="0"/>
              </a:spcBef>
              <a:spcAft>
                <a:spcPts val="0"/>
              </a:spcAft>
              <a:buNone/>
              <a:tabLst/>
            </a:pPr>
            <a:r>
              <a:rPr lang="fr-FR" sz="1100" b="1" i="0" u="none" strike="noStrike" kern="1200" cap="none">
                <a:ln>
                  <a:noFill/>
                </a:ln>
                <a:latin typeface="Times New Roman" pitchFamily="18"/>
                <a:ea typeface="Times New Roman" pitchFamily="18"/>
                <a:cs typeface="Times New Roman" pitchFamily="18"/>
              </a:rPr>
              <a:t>Réponse du ministre :</a:t>
            </a:r>
          </a:p>
          <a:p>
            <a:pPr marL="0" marR="0" lvl="0" indent="0" rtl="0" hangingPunct="0">
              <a:lnSpc>
                <a:spcPct val="100000"/>
              </a:lnSpc>
              <a:spcBef>
                <a:spcPts val="0"/>
              </a:spcBef>
              <a:spcAft>
                <a:spcPts val="0"/>
              </a:spcAft>
              <a:buNone/>
              <a:tabLst/>
            </a:pPr>
            <a:endParaRPr lang="fr-FR" sz="1100" b="1" i="0" u="none" strike="noStrike" kern="1200" cap="none">
              <a:ln>
                <a:noFill/>
              </a:ln>
              <a:latin typeface="Times New Roman" pitchFamily="18"/>
              <a:ea typeface="Times New Roman" pitchFamily="18"/>
              <a:cs typeface="Times New Roman" pitchFamily="18"/>
            </a:endParaRPr>
          </a:p>
          <a:p>
            <a:pPr marL="0" marR="0" lvl="0" indent="0" rtl="0" hangingPunct="0">
              <a:lnSpc>
                <a:spcPct val="100000"/>
              </a:lnSpc>
              <a:spcBef>
                <a:spcPts val="0"/>
              </a:spcBef>
              <a:spcAft>
                <a:spcPts val="0"/>
              </a:spcAft>
              <a:buNone/>
              <a:tabLst/>
            </a:pPr>
            <a:r>
              <a:rPr lang="fr-FR" sz="1100" b="1" i="0" u="none" strike="noStrike" kern="1200" cap="none">
                <a:ln>
                  <a:noFill/>
                </a:ln>
                <a:latin typeface="Times New Roman" pitchFamily="18"/>
                <a:ea typeface="Times New Roman" pitchFamily="18"/>
                <a:cs typeface="Times New Roman" pitchFamily="18"/>
              </a:rPr>
              <a:t>(...)</a:t>
            </a:r>
          </a:p>
          <a:p>
            <a:pPr marL="0" marR="0" lvl="0" indent="0" rtl="0" hangingPunct="0">
              <a:lnSpc>
                <a:spcPct val="100000"/>
              </a:lnSpc>
              <a:spcBef>
                <a:spcPts val="0"/>
              </a:spcBef>
              <a:spcAft>
                <a:spcPts val="0"/>
              </a:spcAft>
              <a:buNone/>
              <a:tabLst/>
            </a:pPr>
            <a:r>
              <a:rPr lang="fr-FR" sz="1100" b="0" i="1" u="none" strike="noStrike" kern="1200" cap="none">
                <a:ln>
                  <a:noFill/>
                </a:ln>
                <a:solidFill>
                  <a:srgbClr val="000000"/>
                </a:solidFill>
                <a:latin typeface="Times New Roman" pitchFamily="18"/>
                <a:ea typeface="Times New Roman" pitchFamily="18"/>
                <a:cs typeface="Times New Roman" pitchFamily="18"/>
              </a:rPr>
              <a:t>En conséquence, les IOTA listés au titre V de la nomenclature sont soumis aux obligations de l'article L.214-1. Ainsi, ces IOTA relèvent bien du champ d'application du règlement du schéma d'aménagement et de gestion des eaux (SAGE) qui peut donc édicter des règles particulières d'utilisation de l'eau, conformément à l'article R.212-47 2° b du code de l'environnement, et ce dans un objectif de gestion équilibrée et durable de la ressource en eau.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a:t>
            </a:r>
            <a:br>
              <a:rPr lang="fr-FR" b="0"/>
            </a:br>
            <a:r>
              <a:rPr lang="fr-FR" b="0"/>
              <a:t> </a:t>
            </a:r>
            <a:r>
              <a:rPr lang="fr-FR" sz="1800" b="0">
                <a:solidFill>
                  <a:srgbClr val="FF0000"/>
                </a:solidFill>
              </a:rPr>
              <a:t>compatibilité /  conformité et prise en compte</a:t>
            </a:r>
          </a:p>
        </p:txBody>
      </p:sp>
      <p:sp>
        <p:nvSpPr>
          <p:cNvPr id="3" name="ZoneTexte 2"/>
          <p:cNvSpPr txBox="1"/>
          <p:nvPr/>
        </p:nvSpPr>
        <p:spPr>
          <a:xfrm>
            <a:off x="864000" y="1104840"/>
            <a:ext cx="7272000" cy="31618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1"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563919" y="479160"/>
            <a:ext cx="57592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600" b="1" i="0" u="none" strike="noStrike" kern="1200" cap="none">
                <a:ln>
                  <a:noFill/>
                </a:ln>
                <a:solidFill>
                  <a:srgbClr val="99CC00"/>
                </a:solidFill>
                <a:latin typeface="Verdana" pitchFamily="34"/>
                <a:ea typeface="Times New Roman" pitchFamily="18"/>
                <a:cs typeface="Times New Roman" pitchFamily="18"/>
              </a:rPr>
              <a:t> </a:t>
            </a:r>
          </a:p>
        </p:txBody>
      </p:sp>
      <p:sp>
        <p:nvSpPr>
          <p:cNvPr id="5" name="Forme libre 4"/>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223920" y="3801600"/>
            <a:ext cx="864072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200" b="0" i="0" u="none" strike="noStrike" kern="1200" cap="none">
                <a:ln>
                  <a:noFill/>
                </a:ln>
                <a:latin typeface="Liberation Sans" pitchFamily="18"/>
                <a:ea typeface="Microsoft YaHei" pitchFamily="2"/>
                <a:cs typeface="Arial" pitchFamily="2"/>
              </a:rPr>
              <a:t>Comparaison :</a:t>
            </a: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7" name="Forme libre 6"/>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8" name="Forme libre 7"/>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9" name="Forme libre 8"/>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0" name="Forme libre 9"/>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11" name="ZoneTexte 10"/>
          <p:cNvSpPr txBox="1"/>
          <p:nvPr/>
        </p:nvSpPr>
        <p:spPr>
          <a:xfrm>
            <a:off x="792000" y="1574280"/>
            <a:ext cx="7632000" cy="14497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Le plan ou la décision qui doit être compatible « </a:t>
            </a:r>
            <a:r>
              <a:rPr lang="fr-FR" sz="2400" b="1" i="1" u="none" strike="noStrike" kern="1200" cap="none">
                <a:ln>
                  <a:noFill/>
                </a:ln>
                <a:latin typeface="Liberation Sans" pitchFamily="18"/>
                <a:ea typeface="Microsoft YaHei" pitchFamily="2"/>
                <a:cs typeface="Arial" pitchFamily="2"/>
              </a:rPr>
              <a:t>ne doit pas remettre en cause les options fondamentales du SDAGE » ou « ne doit pas contredire substantiellement le SDAGE » </a:t>
            </a:r>
          </a:p>
        </p:txBody>
      </p:sp>
      <p:sp>
        <p:nvSpPr>
          <p:cNvPr id="12" name="ZoneTexte 11"/>
          <p:cNvSpPr txBox="1"/>
          <p:nvPr/>
        </p:nvSpPr>
        <p:spPr>
          <a:xfrm>
            <a:off x="3517920" y="3252960"/>
            <a:ext cx="4762079" cy="291312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600" b="1" i="0" u="none" strike="noStrike" kern="1200" cap="none">
                <a:ln>
                  <a:noFill/>
                </a:ln>
                <a:solidFill>
                  <a:srgbClr val="FF3333"/>
                </a:solidFill>
                <a:latin typeface="Liberation Sans" pitchFamily="18"/>
                <a:ea typeface="Microsoft YaHei" pitchFamily="2"/>
                <a:cs typeface="Arial" pitchFamily="2"/>
              </a:rPr>
              <a:t>conformité :</a:t>
            </a:r>
            <a:r>
              <a:rPr lang="fr-FR" sz="1600" b="0" i="0" u="none" strike="noStrike" kern="1200" cap="none">
                <a:ln>
                  <a:noFill/>
                </a:ln>
                <a:latin typeface="Liberation Sans" pitchFamily="18"/>
                <a:ea typeface="Microsoft YaHei" pitchFamily="2"/>
                <a:cs typeface="Arial" pitchFamily="2"/>
              </a:rPr>
              <a:t> implique l'absence de toute contradiction (même mineure) entre les normes juridiques que l'on confronte.</a:t>
            </a: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0" i="0" u="none" strike="noStrike" kern="1200" cap="none">
              <a:ln>
                <a:noFill/>
              </a:ln>
              <a:latin typeface="Liberation Sans" pitchFamily="18"/>
              <a:ea typeface="Microsoft YaHei" pitchFamily="2"/>
              <a:cs typeface="Arial" pitchFamily="2"/>
            </a:endParaRPr>
          </a:p>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1600" b="1" i="0" u="none" strike="noStrike" kern="1200" cap="none">
                <a:ln>
                  <a:noFill/>
                </a:ln>
                <a:solidFill>
                  <a:srgbClr val="FF3333"/>
                </a:solidFill>
                <a:latin typeface="Liberation Sans" pitchFamily="18"/>
                <a:ea typeface="Microsoft YaHei" pitchFamily="2"/>
                <a:cs typeface="Arial" pitchFamily="2"/>
              </a:rPr>
              <a:t>prise en compte :</a:t>
            </a:r>
            <a:r>
              <a:rPr lang="fr-FR" sz="1600" b="0" i="0" u="none" strike="noStrike" kern="1200" cap="none">
                <a:ln>
                  <a:noFill/>
                </a:ln>
                <a:latin typeface="Liberation Sans" pitchFamily="18"/>
                <a:ea typeface="Microsoft YaHei" pitchFamily="2"/>
                <a:cs typeface="Arial" pitchFamily="2"/>
              </a:rPr>
              <a:t> renvoit à une simple information préalable sans caractère contraignant dont la portée juridique est assez incertaine.</a:t>
            </a: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0" i="0" u="none" strike="noStrike" kern="1200" cap="none">
              <a:ln>
                <a:noFill/>
              </a:ln>
              <a:latin typeface="Liberation Sans" pitchFamily="18"/>
              <a:ea typeface="Microsoft YaHei" pitchFamily="2"/>
              <a:cs typeface="Arial" pitchFamily="2"/>
            </a:endParaRP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0" i="0" u="none" strike="noStrike" kern="1200" cap="none">
              <a:ln>
                <a:noFill/>
              </a:ln>
              <a:latin typeface="Liberation Sans" pitchFamily="18"/>
              <a:ea typeface="Microsoft YaHei" pitchFamily="2"/>
              <a:cs typeface="Arial" pitchFamily="2"/>
            </a:endParaRP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fr-FR" sz="1600" b="0" i="0" u="none" strike="noStrike" kern="1200" cap="none">
              <a:ln>
                <a:noFill/>
              </a:ln>
              <a:latin typeface="Liberation Sans" pitchFamily="18"/>
              <a:ea typeface="Microsoft YaHei" pitchFamily="2"/>
              <a:cs typeface="Arial" pitchFamily="2"/>
            </a:endParaRPr>
          </a:p>
        </p:txBody>
      </p:sp>
      <p:sp>
        <p:nvSpPr>
          <p:cNvPr id="13" name="Forme libre 12"/>
          <p:cNvSpPr/>
          <p:nvPr/>
        </p:nvSpPr>
        <p:spPr>
          <a:xfrm rot="5454000">
            <a:off x="2440057" y="3620202"/>
            <a:ext cx="720000" cy="836999"/>
          </a:xfrm>
          <a:custGeom>
            <a:avLst/>
            <a:gdLst>
              <a:gd name="f0" fmla="val 0"/>
              <a:gd name="f1" fmla="val 787"/>
              <a:gd name="f2" fmla="val 799"/>
              <a:gd name="f3" fmla="val 439"/>
              <a:gd name="f4" fmla="val 12"/>
              <a:gd name="f5" fmla="val 535"/>
              <a:gd name="f6" fmla="val 102"/>
              <a:gd name="f7" fmla="val 391"/>
              <a:gd name="f8" fmla="val 246"/>
              <a:gd name="f9" fmla="val 252"/>
              <a:gd name="f10" fmla="val 108"/>
              <a:gd name="f11" fmla="val 349"/>
              <a:gd name="f12" fmla="val 348"/>
              <a:gd name="f13" fmla="val 258"/>
              <a:gd name="f14" fmla="val 282"/>
              <a:gd name="f15" fmla="val 433"/>
              <a:gd name="f16" fmla="val 511"/>
              <a:gd name="f17" fmla="val 427"/>
              <a:gd name="f18" fmla="val 685"/>
              <a:gd name="f19" fmla="val 781"/>
            </a:gdLst>
            <a:ahLst/>
            <a:cxnLst>
              <a:cxn ang="3cd4">
                <a:pos x="hc" y="t"/>
              </a:cxn>
              <a:cxn ang="0">
                <a:pos x="r" y="vc"/>
              </a:cxn>
              <a:cxn ang="cd4">
                <a:pos x="hc" y="b"/>
              </a:cxn>
              <a:cxn ang="cd2">
                <a:pos x="l" y="vc"/>
              </a:cxn>
            </a:cxnLst>
            <a:rect l="l" t="t" r="r" b="b"/>
            <a:pathLst>
              <a:path w="787" h="799">
                <a:moveTo>
                  <a:pt x="f3" y="f4"/>
                </a:moveTo>
                <a:lnTo>
                  <a:pt x="f5" y="f6"/>
                </a:lnTo>
                <a:lnTo>
                  <a:pt x="f7" y="f8"/>
                </a:lnTo>
                <a:lnTo>
                  <a:pt x="f9" y="f10"/>
                </a:lnTo>
                <a:lnTo>
                  <a:pt x="f11" y="f4"/>
                </a:lnTo>
                <a:lnTo>
                  <a:pt x="f0" y="f0"/>
                </a:lnTo>
                <a:lnTo>
                  <a:pt x="f4" y="f12"/>
                </a:lnTo>
                <a:lnTo>
                  <a:pt x="f10" y="f13"/>
                </a:lnTo>
                <a:lnTo>
                  <a:pt x="f14" y="f15"/>
                </a:lnTo>
                <a:lnTo>
                  <a:pt x="f14" y="f2"/>
                </a:lnTo>
                <a:lnTo>
                  <a:pt x="f16" y="f2"/>
                </a:lnTo>
                <a:lnTo>
                  <a:pt x="f16" y="f17"/>
                </a:lnTo>
                <a:lnTo>
                  <a:pt x="f18" y="f9"/>
                </a:lnTo>
                <a:lnTo>
                  <a:pt x="f19" y="f12"/>
                </a:lnTo>
                <a:lnTo>
                  <a:pt x="f1" y="f0"/>
                </a:lnTo>
                <a:lnTo>
                  <a:pt x="f3" y="f4"/>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06760" y="248040"/>
            <a:ext cx="8229240" cy="856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le respect du lien de compatibilité avec les décisions prises dans le domaine de l’eau</a:t>
            </a:r>
          </a:p>
        </p:txBody>
      </p:sp>
      <p:sp>
        <p:nvSpPr>
          <p:cNvPr id="3" name="ZoneTexte 2"/>
          <p:cNvSpPr txBox="1"/>
          <p:nvPr/>
        </p:nvSpPr>
        <p:spPr>
          <a:xfrm>
            <a:off x="864000" y="1104840"/>
            <a:ext cx="7272000" cy="31618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1"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563919" y="479160"/>
            <a:ext cx="57592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600" b="1" i="0" u="none" strike="noStrike" kern="1200" cap="none">
                <a:ln>
                  <a:noFill/>
                </a:ln>
                <a:solidFill>
                  <a:srgbClr val="99CC00"/>
                </a:solidFill>
                <a:latin typeface="Verdana" pitchFamily="34"/>
                <a:ea typeface="Times New Roman" pitchFamily="18"/>
                <a:cs typeface="Times New Roman" pitchFamily="18"/>
              </a:rPr>
              <a:t> </a:t>
            </a:r>
          </a:p>
        </p:txBody>
      </p:sp>
      <p:sp>
        <p:nvSpPr>
          <p:cNvPr id="5" name="Forme libre 4"/>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7" name="Forme libre 6"/>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Forme libre 7"/>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9" name="Forme libre 8"/>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pic>
        <p:nvPicPr>
          <p:cNvPr id="10" name=""/>
          <p:cNvPicPr>
            <a:picLocks noChangeAspect="1"/>
          </p:cNvPicPr>
          <p:nvPr/>
        </p:nvPicPr>
        <p:blipFill>
          <a:blip r:embed="rId3" cstate="print">
            <a:alphaModFix/>
            <a:lum/>
          </a:blip>
          <a:srcRect/>
          <a:stretch>
            <a:fillRect/>
          </a:stretch>
        </p:blipFill>
        <p:spPr>
          <a:xfrm>
            <a:off x="2304000" y="1168200"/>
            <a:ext cx="5209200" cy="1275840"/>
          </a:xfrm>
          <a:prstGeom prst="rect">
            <a:avLst/>
          </a:prstGeom>
          <a:noFill/>
          <a:ln>
            <a:noFill/>
          </a:ln>
        </p:spPr>
      </p:pic>
      <p:sp>
        <p:nvSpPr>
          <p:cNvPr id="11" name="Forme libre 10"/>
          <p:cNvSpPr/>
          <p:nvPr/>
        </p:nvSpPr>
        <p:spPr>
          <a:xfrm>
            <a:off x="1007999" y="1655999"/>
            <a:ext cx="576000" cy="360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1</a:t>
            </a:r>
          </a:p>
        </p:txBody>
      </p:sp>
      <p:pic>
        <p:nvPicPr>
          <p:cNvPr id="12" name=""/>
          <p:cNvPicPr>
            <a:picLocks noChangeAspect="1"/>
          </p:cNvPicPr>
          <p:nvPr/>
        </p:nvPicPr>
        <p:blipFill>
          <a:blip r:embed="rId4" cstate="print">
            <a:alphaModFix/>
            <a:lum/>
          </a:blip>
          <a:srcRect/>
          <a:stretch>
            <a:fillRect/>
          </a:stretch>
        </p:blipFill>
        <p:spPr>
          <a:xfrm>
            <a:off x="2275919" y="2587320"/>
            <a:ext cx="5068080" cy="1156680"/>
          </a:xfrm>
          <a:prstGeom prst="rect">
            <a:avLst/>
          </a:prstGeom>
          <a:noFill/>
          <a:ln>
            <a:noFill/>
          </a:ln>
        </p:spPr>
      </p:pic>
      <p:sp>
        <p:nvSpPr>
          <p:cNvPr id="13" name="Forme libre 12"/>
          <p:cNvSpPr/>
          <p:nvPr/>
        </p:nvSpPr>
        <p:spPr>
          <a:xfrm>
            <a:off x="1007999" y="3024000"/>
            <a:ext cx="576000" cy="360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2</a:t>
            </a:r>
          </a:p>
        </p:txBody>
      </p:sp>
      <p:pic>
        <p:nvPicPr>
          <p:cNvPr id="14" name=""/>
          <p:cNvPicPr>
            <a:picLocks noChangeAspect="1"/>
          </p:cNvPicPr>
          <p:nvPr/>
        </p:nvPicPr>
        <p:blipFill>
          <a:blip r:embed="rId5" cstate="print">
            <a:alphaModFix/>
            <a:lum/>
          </a:blip>
          <a:srcRect/>
          <a:stretch>
            <a:fillRect/>
          </a:stretch>
        </p:blipFill>
        <p:spPr>
          <a:xfrm>
            <a:off x="2376000" y="3636000"/>
            <a:ext cx="5328000" cy="1325520"/>
          </a:xfrm>
          <a:prstGeom prst="rect">
            <a:avLst/>
          </a:prstGeom>
          <a:noFill/>
          <a:ln>
            <a:noFill/>
          </a:ln>
        </p:spPr>
      </p:pic>
      <p:sp>
        <p:nvSpPr>
          <p:cNvPr id="15" name="Forme libre 14"/>
          <p:cNvSpPr/>
          <p:nvPr/>
        </p:nvSpPr>
        <p:spPr>
          <a:xfrm>
            <a:off x="1007999" y="4248000"/>
            <a:ext cx="576000" cy="360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3</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8-02 du SDAGE RM 2009-2015 par le JA</a:t>
            </a:r>
          </a:p>
        </p:txBody>
      </p:sp>
      <p:sp>
        <p:nvSpPr>
          <p:cNvPr id="3" name="ZoneTexte 2"/>
          <p:cNvSpPr txBox="1"/>
          <p:nvPr/>
        </p:nvSpPr>
        <p:spPr>
          <a:xfrm>
            <a:off x="864000" y="1104840"/>
            <a:ext cx="7272000" cy="31618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1"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563919" y="479160"/>
            <a:ext cx="57592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600" b="1" i="0" u="none" strike="noStrike" kern="1200" cap="none">
                <a:ln>
                  <a:noFill/>
                </a:ln>
                <a:solidFill>
                  <a:srgbClr val="99CC00"/>
                </a:solidFill>
                <a:latin typeface="Verdana" pitchFamily="34"/>
                <a:ea typeface="Times New Roman" pitchFamily="18"/>
                <a:cs typeface="Times New Roman" pitchFamily="18"/>
              </a:rPr>
              <a:t> </a:t>
            </a:r>
          </a:p>
        </p:txBody>
      </p:sp>
      <p:sp>
        <p:nvSpPr>
          <p:cNvPr id="5" name="Forme libre 4"/>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7" name="Forme libre 6"/>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Forme libre 7"/>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9" name="Forme libre 8"/>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pic>
        <p:nvPicPr>
          <p:cNvPr id="10" name=""/>
          <p:cNvPicPr>
            <a:picLocks noChangeAspect="1"/>
          </p:cNvPicPr>
          <p:nvPr/>
        </p:nvPicPr>
        <p:blipFill>
          <a:blip r:embed="rId3" cstate="print">
            <a:alphaModFix/>
            <a:lum/>
          </a:blip>
          <a:srcRect/>
          <a:stretch>
            <a:fillRect/>
          </a:stretch>
        </p:blipFill>
        <p:spPr>
          <a:xfrm>
            <a:off x="1056240" y="1007999"/>
            <a:ext cx="2524320" cy="4031999"/>
          </a:xfrm>
          <a:prstGeom prst="rect">
            <a:avLst/>
          </a:prstGeom>
          <a:noFill/>
          <a:ln>
            <a:noFill/>
          </a:ln>
        </p:spPr>
      </p:pic>
      <p:pic>
        <p:nvPicPr>
          <p:cNvPr id="11" name=""/>
          <p:cNvPicPr>
            <a:picLocks noChangeAspect="1"/>
          </p:cNvPicPr>
          <p:nvPr/>
        </p:nvPicPr>
        <p:blipFill>
          <a:blip r:embed="rId4" cstate="print">
            <a:alphaModFix/>
            <a:lum/>
          </a:blip>
          <a:srcRect/>
          <a:stretch>
            <a:fillRect/>
          </a:stretch>
        </p:blipFill>
        <p:spPr>
          <a:xfrm>
            <a:off x="4896000" y="1283040"/>
            <a:ext cx="2880000" cy="2983679"/>
          </a:xfrm>
          <a:prstGeom prst="rect">
            <a:avLst/>
          </a:prstGeom>
          <a:noFill/>
          <a:ln>
            <a:noFill/>
          </a:ln>
        </p:spPr>
      </p:pic>
      <p:sp>
        <p:nvSpPr>
          <p:cNvPr id="12" name="Forme libre 11"/>
          <p:cNvSpPr/>
          <p:nvPr/>
        </p:nvSpPr>
        <p:spPr>
          <a:xfrm>
            <a:off x="792000" y="1296000"/>
            <a:ext cx="2951999" cy="14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defRPr>
                <a:solidFill>
                  <a:srgbClr val="FF3333"/>
                </a:solidFill>
              </a:defRPr>
            </a:pPr>
            <a:r>
              <a:rPr lang="fr-FR" sz="1800" b="0" i="1" u="none" strike="noStrike" kern="1200" cap="none">
                <a:ln>
                  <a:noFill/>
                </a:ln>
                <a:solidFill>
                  <a:srgbClr val="FF3333"/>
                </a:solidFill>
                <a:highlight>
                  <a:scrgbClr r="0" g="0" b="0">
                    <a:alpha val="0"/>
                  </a:scrgbClr>
                </a:highlight>
                <a:latin typeface="Liberation Sans" pitchFamily="18"/>
                <a:ea typeface="Microsoft YaHei" pitchFamily="2"/>
                <a:cs typeface="Arial" pitchFamily="2"/>
              </a:rPr>
              <a:t>rappel</a:t>
            </a:r>
          </a:p>
        </p:txBody>
      </p:sp>
      <p:sp>
        <p:nvSpPr>
          <p:cNvPr id="13" name="Forme libre 12"/>
          <p:cNvSpPr/>
          <p:nvPr/>
        </p:nvSpPr>
        <p:spPr>
          <a:xfrm>
            <a:off x="864000" y="2664000"/>
            <a:ext cx="2808000" cy="86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solidFill>
                <a:srgbClr val="FF3333"/>
              </a:solidFill>
              <a:latin typeface="Liberation Sans" pitchFamily="18"/>
              <a:ea typeface="Microsoft YaHei" pitchFamily="2"/>
              <a:cs typeface="Arial" pitchFamily="2"/>
            </a:endParaRPr>
          </a:p>
        </p:txBody>
      </p:sp>
      <p:sp>
        <p:nvSpPr>
          <p:cNvPr id="14" name="Forme libre 13"/>
          <p:cNvSpPr/>
          <p:nvPr/>
        </p:nvSpPr>
        <p:spPr>
          <a:xfrm>
            <a:off x="936000" y="3528000"/>
            <a:ext cx="2808000" cy="503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solidFill>
                <a:srgbClr val="FF3333"/>
              </a:solidFill>
              <a:latin typeface="Liberation Sans" pitchFamily="18"/>
              <a:ea typeface="Microsoft YaHei" pitchFamily="2"/>
              <a:cs typeface="Arial" pitchFamily="2"/>
            </a:endParaRPr>
          </a:p>
        </p:txBody>
      </p:sp>
      <p:sp>
        <p:nvSpPr>
          <p:cNvPr id="15" name="Forme libre 14"/>
          <p:cNvSpPr/>
          <p:nvPr/>
        </p:nvSpPr>
        <p:spPr>
          <a:xfrm>
            <a:off x="4752000" y="1104840"/>
            <a:ext cx="2808000" cy="9111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solidFill>
                <a:srgbClr val="FF3333"/>
              </a:solidFill>
              <a:latin typeface="Liberation Sans" pitchFamily="18"/>
              <a:ea typeface="Microsoft YaHei" pitchFamily="2"/>
              <a:cs typeface="Arial" pitchFamily="2"/>
            </a:endParaRPr>
          </a:p>
        </p:txBody>
      </p:sp>
      <p:pic>
        <p:nvPicPr>
          <p:cNvPr id="16" name=""/>
          <p:cNvPicPr>
            <a:picLocks noChangeAspect="1"/>
          </p:cNvPicPr>
          <p:nvPr/>
        </p:nvPicPr>
        <p:blipFill>
          <a:blip r:embed="rId5" cstate="print">
            <a:alphaModFix/>
            <a:lum/>
          </a:blip>
          <a:srcRect/>
          <a:stretch>
            <a:fillRect/>
          </a:stretch>
        </p:blipFill>
        <p:spPr>
          <a:xfrm>
            <a:off x="0" y="3472559"/>
            <a:ext cx="2736000" cy="1666439"/>
          </a:xfrm>
          <a:prstGeom prst="rect">
            <a:avLst/>
          </a:prstGeom>
          <a:noFill/>
          <a:ln>
            <a:noFill/>
          </a:ln>
        </p:spPr>
      </p:pic>
      <p:pic>
        <p:nvPicPr>
          <p:cNvPr id="17" name=""/>
          <p:cNvPicPr>
            <a:picLocks noChangeAspect="1"/>
          </p:cNvPicPr>
          <p:nvPr/>
        </p:nvPicPr>
        <p:blipFill>
          <a:blip r:embed="rId6" cstate="print">
            <a:alphaModFix/>
            <a:lum/>
          </a:blip>
          <a:srcRect/>
          <a:stretch>
            <a:fillRect/>
          </a:stretch>
        </p:blipFill>
        <p:spPr>
          <a:xfrm>
            <a:off x="4824000" y="2738160"/>
            <a:ext cx="3744000" cy="2013839"/>
          </a:xfrm>
          <a:prstGeom prst="rect">
            <a:avLst/>
          </a:prstGeom>
          <a:noFill/>
          <a:ln>
            <a:noFill/>
          </a:ln>
        </p:spPr>
      </p:pic>
      <p:sp>
        <p:nvSpPr>
          <p:cNvPr id="18" name="Forme libre 17"/>
          <p:cNvSpPr/>
          <p:nvPr/>
        </p:nvSpPr>
        <p:spPr>
          <a:xfrm>
            <a:off x="936000" y="720000"/>
            <a:ext cx="360000" cy="27072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a:solidFill>
                  <a:srgbClr val="FF0000"/>
                </a:solidFill>
              </a:rPr>
              <a:t>le cas du remblais en champs d’expansion de crue</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864000" y="1584000"/>
            <a:ext cx="7056000" cy="36000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1/ La zone d’activité de chamboulas (Commune d’Ucel Ardèche  </a:t>
            </a:r>
          </a:p>
        </p:txBody>
      </p:sp>
      <p:pic>
        <p:nvPicPr>
          <p:cNvPr id="9" name=""/>
          <p:cNvPicPr>
            <a:picLocks noChangeAspect="1"/>
          </p:cNvPicPr>
          <p:nvPr/>
        </p:nvPicPr>
        <p:blipFill>
          <a:blip r:embed="rId3" cstate="print">
            <a:alphaModFix/>
            <a:lum/>
          </a:blip>
          <a:srcRect/>
          <a:stretch>
            <a:fillRect/>
          </a:stretch>
        </p:blipFill>
        <p:spPr>
          <a:xfrm>
            <a:off x="1800000" y="2133000"/>
            <a:ext cx="4536000" cy="2763000"/>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PLAN</a:t>
            </a:r>
          </a:p>
        </p:txBody>
      </p:sp>
      <p:sp>
        <p:nvSpPr>
          <p:cNvPr id="3" name="Sous-titre 2"/>
          <p:cNvSpPr txBox="1">
            <a:spLocks noGrp="1"/>
          </p:cNvSpPr>
          <p:nvPr>
            <p:ph type="subTitle" idx="4294967295"/>
          </p:nvPr>
        </p:nvSpPr>
        <p:spPr>
          <a:xfrm>
            <a:off x="1512000" y="158400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  LA PLACE DU SDAGE ET DU SAGE DANS LA HIÉRARCHIE DES NORMES</a:t>
            </a:r>
          </a:p>
          <a:p>
            <a:pPr marL="0" lvl="0" indent="0">
              <a:spcBef>
                <a:spcPts val="360"/>
              </a:spcBef>
              <a:buNone/>
              <a:tabLst>
                <a:tab pos="0" algn="l"/>
              </a:tabLst>
            </a:pPr>
            <a:endParaRPr lang="fr-FR" sz="1800">
              <a:solidFill>
                <a:srgbClr val="FF0000"/>
              </a:solidFill>
              <a:latin typeface="Arial Narrow" pitchFamily="18"/>
            </a:endParaRPr>
          </a:p>
          <a:p>
            <a:pPr marL="0" lvl="0" indent="0">
              <a:spcBef>
                <a:spcPts val="360"/>
              </a:spcBef>
              <a:buNone/>
              <a:tabLst>
                <a:tab pos="0" algn="l"/>
              </a:tabLst>
            </a:pPr>
            <a:r>
              <a:rPr lang="fr-FR" sz="1800">
                <a:solidFill>
                  <a:srgbClr val="FF0000"/>
                </a:solidFill>
                <a:latin typeface="Arial Narrow" pitchFamily="18"/>
              </a:rPr>
              <a:t>- OPPOSABILITÉ JURIDIQUE DES SDAGE ET SAGE</a:t>
            </a:r>
          </a:p>
          <a:p>
            <a:pPr marL="0" lvl="0" indent="0">
              <a:spcBef>
                <a:spcPts val="360"/>
              </a:spcBef>
              <a:buNone/>
              <a:tabLst>
                <a:tab pos="0" algn="l"/>
              </a:tabLst>
            </a:pPr>
            <a:endParaRPr lang="fr-FR" sz="1800">
              <a:solidFill>
                <a:srgbClr val="FF0000"/>
              </a:solidFill>
              <a:latin typeface="Arial Narrow" pitchFamily="18"/>
            </a:endParaRPr>
          </a:p>
          <a:p>
            <a:pPr marL="0" lvl="0" indent="0">
              <a:spcBef>
                <a:spcPts val="360"/>
              </a:spcBef>
              <a:buNone/>
              <a:tabLst>
                <a:tab pos="0" algn="l"/>
              </a:tabLst>
            </a:pPr>
            <a:endParaRPr lang="fr-FR" sz="1800">
              <a:solidFill>
                <a:srgbClr val="FF0000"/>
              </a:solidFill>
              <a:latin typeface="Arial Narrow" pitchFamily="1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du remblais en champs d’expansion de crue</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864000" y="1224000"/>
            <a:ext cx="7416000" cy="40651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25 septembre 2007 confirmé par le CE 17 mars 2010  annule en raison du non respect des règles de compensation en volume et en hauteur d’eau fixées par le SDAGE.</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Extrait conclusions du rapporteur public devant la CAA :</a:t>
            </a:r>
          </a:p>
          <a:p>
            <a:pPr marL="0" marR="0" lvl="0" indent="0" algn="just" rtl="0" hangingPunct="0">
              <a:lnSpc>
                <a:spcPct val="100000"/>
              </a:lnSpc>
              <a:spcBef>
                <a:spcPts val="0"/>
              </a:spcBef>
              <a:spcAft>
                <a:spcPts val="0"/>
              </a:spcAft>
              <a:buNone/>
              <a:tabLst/>
              <a:defRPr>
                <a:solidFill>
                  <a:srgbClr val="000000"/>
                </a:solidFill>
              </a:defRPr>
            </a:pPr>
            <a:r>
              <a:rPr lang="fr-FR" sz="1000" b="0" i="1" u="none" strike="noStrike" kern="1200" cap="none">
                <a:ln>
                  <a:noFill/>
                </a:ln>
                <a:solidFill>
                  <a:srgbClr val="000000"/>
                </a:solidFill>
                <a:latin typeface="Liberation Sans" pitchFamily="18"/>
                <a:ea typeface="Microsoft YaHei" pitchFamily="2"/>
                <a:cs typeface="Arial" pitchFamily="2"/>
              </a:rPr>
              <a:t>Selon l’article L. 212-1 du code de l’environnement, les programmes et les décisions administratives dans le domaine de l’eau doivent être compatibles ou rendus compatibles avec les dispositions des SDAGE qui fixent pour chaque bassin ou groupement de bassins les orientations fondamentales d’une gestion équilibrée de la ressource en eau. Le SDAGE Rhône-Méditerranée-Corse prévoit dans son § 3.2.7.2 C que la gestion des crues de plaine oblige à considérer que les champs d’inondation doivent être maintenus, compte tenu notamment de leur effet amortisseur au regard des débits aval, les champs d’inondation situés à l’amont des zones sensibles aux inondations </a:t>
            </a:r>
            <a:r>
              <a:rPr lang="fr-FR" sz="1000" b="1" i="1" u="none" strike="noStrike" kern="1200" cap="none">
                <a:ln>
                  <a:noFill/>
                </a:ln>
                <a:solidFill>
                  <a:srgbClr val="000000"/>
                </a:solidFill>
                <a:latin typeface="Liberation Sans" pitchFamily="18"/>
                <a:ea typeface="Microsoft YaHei" pitchFamily="2"/>
                <a:cs typeface="Arial" pitchFamily="2"/>
              </a:rPr>
              <a:t>devant faire l’objet de mesures de préservation et des mesures compensatoires au regard du point de vue de la cote d’eau atteinte ou du volume stocké devant être prises en cas d’implantation dans ces zones d’ouvrages ayant un impact sur l’écoulement des eaux en période de crues</a:t>
            </a:r>
            <a:r>
              <a:rPr lang="fr-FR" sz="1000" b="0" i="1" u="none" strike="noStrike" kern="1200" cap="none">
                <a:ln>
                  <a:noFill/>
                </a:ln>
                <a:solidFill>
                  <a:srgbClr val="000000"/>
                </a:solidFill>
                <a:latin typeface="Liberation Sans" pitchFamily="18"/>
                <a:ea typeface="Microsoft YaHei" pitchFamily="2"/>
                <a:cs typeface="Arial" pitchFamily="2"/>
              </a:rPr>
              <a:t>.</a:t>
            </a:r>
          </a:p>
          <a:p>
            <a:pPr marL="0" marR="0" lvl="0" indent="0" algn="just" rtl="0" hangingPunct="0">
              <a:lnSpc>
                <a:spcPct val="100000"/>
              </a:lnSpc>
              <a:spcBef>
                <a:spcPts val="0"/>
              </a:spcBef>
              <a:spcAft>
                <a:spcPts val="0"/>
              </a:spcAft>
              <a:buNone/>
              <a:tabLst/>
            </a:pPr>
            <a:endParaRPr lang="fr-FR" sz="1000" b="0" i="1" u="none" strike="noStrike" kern="1200" cap="none">
              <a:ln>
                <a:noFill/>
              </a:ln>
              <a:solidFill>
                <a:srgbClr val="000000"/>
              </a:solidFill>
              <a:latin typeface="Liberation Sans" pitchFamily="18"/>
              <a:ea typeface="Microsoft YaHei" pitchFamily="2"/>
              <a:cs typeface="Arial" pitchFamily="2"/>
            </a:endParaRPr>
          </a:p>
          <a:p>
            <a:pPr marL="0" marR="0" lvl="0" indent="0" algn="just" rtl="0" hangingPunct="0">
              <a:lnSpc>
                <a:spcPct val="100000"/>
              </a:lnSpc>
              <a:spcBef>
                <a:spcPts val="0"/>
              </a:spcBef>
              <a:spcAft>
                <a:spcPts val="0"/>
              </a:spcAft>
              <a:buNone/>
              <a:tabLst/>
              <a:defRPr>
                <a:solidFill>
                  <a:srgbClr val="000000"/>
                </a:solidFill>
              </a:defRPr>
            </a:pPr>
            <a:r>
              <a:rPr lang="fr-FR" sz="1000" b="0" i="1" u="none" strike="noStrike" kern="1200" cap="none">
                <a:ln>
                  <a:noFill/>
                </a:ln>
                <a:solidFill>
                  <a:srgbClr val="000000"/>
                </a:solidFill>
                <a:latin typeface="Liberation Sans" pitchFamily="18"/>
                <a:ea typeface="Microsoft YaHei" pitchFamily="2"/>
                <a:cs typeface="Arial" pitchFamily="2"/>
              </a:rPr>
              <a:t>		Au cas particulier, bien que la zone d’activités litigieuse, constituée d’une plate-forme en remblai d’une surface de 2 ha et d’un volume de 45 000 m3, protégée par des enrochements, soit en partie située dans un secteur d’expansion des crues de la rivières Ardèche, les mesures compensatoires prévues ne concernent, outre le traitement de la végétation, que l’arasement d’un atterrissement situé dans le secteur pour un volume de 600 m3. </a:t>
            </a:r>
            <a:r>
              <a:rPr lang="fr-FR" sz="1000" b="1" i="1" u="none" strike="noStrike" kern="1200" cap="none">
                <a:ln>
                  <a:noFill/>
                </a:ln>
                <a:solidFill>
                  <a:srgbClr val="000000"/>
                </a:solidFill>
                <a:latin typeface="Liberation Sans" pitchFamily="18"/>
                <a:ea typeface="Microsoft YaHei" pitchFamily="2"/>
                <a:cs typeface="Arial" pitchFamily="2"/>
              </a:rPr>
              <a:t>Or un tel arasement qui favorise l’écoulement du cours d’eau, s’il peut effectivement compenser sur place l’exhaussement de la ligne d’eau engendré par la plate-forme, aboutit en aval à un flux supplémentaire de nature à reporter plus loin les risques d’inondation. </a:t>
            </a:r>
            <a:r>
              <a:rPr lang="fr-FR" sz="1000" b="0" i="1" u="none" strike="noStrike" kern="1200" cap="none">
                <a:ln>
                  <a:noFill/>
                </a:ln>
                <a:solidFill>
                  <a:srgbClr val="000000"/>
                </a:solidFill>
                <a:latin typeface="Liberation Sans" pitchFamily="18"/>
                <a:ea typeface="Microsoft YaHei" pitchFamily="2"/>
                <a:cs typeface="Arial" pitchFamily="2"/>
              </a:rPr>
              <a:t>Le projet, y compris les mesures compensatoires prescrites, méconnaît donc les dispositions du SDAGE puisqu’il se traduit par la réduction d’un champ d’inondation au droit de la future zone d’activités dont l’effet amortisseur au regard des débits aval est encore amoindri par l’arasement de l’atterrissement qui favorise le débit de l’eau.</a:t>
            </a:r>
          </a:p>
        </p:txBody>
      </p:sp>
      <p:sp>
        <p:nvSpPr>
          <p:cNvPr id="9" name="Forme libre 8"/>
          <p:cNvSpPr/>
          <p:nvPr/>
        </p:nvSpPr>
        <p:spPr>
          <a:xfrm>
            <a:off x="792000" y="4104000"/>
            <a:ext cx="7560000" cy="64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de l aménagement en zone inondable</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2035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pic>
        <p:nvPicPr>
          <p:cNvPr id="8" name=""/>
          <p:cNvPicPr>
            <a:picLocks noChangeAspect="1"/>
          </p:cNvPicPr>
          <p:nvPr/>
        </p:nvPicPr>
        <p:blipFill>
          <a:blip r:embed="rId3" cstate="print">
            <a:alphaModFix/>
            <a:lum/>
          </a:blip>
          <a:srcRect/>
          <a:stretch>
            <a:fillRect/>
          </a:stretch>
        </p:blipFill>
        <p:spPr>
          <a:xfrm>
            <a:off x="72000" y="2135160"/>
            <a:ext cx="3512879" cy="2184840"/>
          </a:xfrm>
          <a:prstGeom prst="rect">
            <a:avLst/>
          </a:prstGeom>
          <a:noFill/>
          <a:ln>
            <a:noFill/>
          </a:ln>
        </p:spPr>
      </p:pic>
      <p:pic>
        <p:nvPicPr>
          <p:cNvPr id="9" name=""/>
          <p:cNvPicPr>
            <a:picLocks noChangeAspect="1"/>
          </p:cNvPicPr>
          <p:nvPr/>
        </p:nvPicPr>
        <p:blipFill>
          <a:blip r:embed="rId4" cstate="print">
            <a:alphaModFix/>
            <a:lum/>
          </a:blip>
          <a:srcRect/>
          <a:stretch>
            <a:fillRect/>
          </a:stretch>
        </p:blipFill>
        <p:spPr>
          <a:xfrm>
            <a:off x="4185719" y="1985039"/>
            <a:ext cx="4742280" cy="2550960"/>
          </a:xfrm>
          <a:prstGeom prst="rect">
            <a:avLst/>
          </a:prstGeom>
          <a:noFill/>
          <a:ln>
            <a:noFill/>
          </a:ln>
        </p:spPr>
      </p:pic>
      <p:sp>
        <p:nvSpPr>
          <p:cNvPr id="10" name="ZoneTexte 9"/>
          <p:cNvSpPr txBox="1"/>
          <p:nvPr/>
        </p:nvSpPr>
        <p:spPr>
          <a:xfrm>
            <a:off x="862559" y="1491839"/>
            <a:ext cx="6769440" cy="506519"/>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1">
              <a:lnSpc>
                <a:spcPct val="100000"/>
              </a:lnSpc>
              <a:buNone/>
              <a:tabLst/>
              <a:defRPr i="0">
                <a:solidFill>
                  <a:srgbClr val="000000"/>
                </a:solidFill>
              </a:defRPr>
            </a:pPr>
            <a:r>
              <a:rPr lang="fr-FR" sz="1800" b="0" i="0" u="none" strike="noStrike" kern="1200" cap="none" spc="0" baseline="0">
                <a:ln>
                  <a:noFill/>
                </a:ln>
                <a:solidFill>
                  <a:srgbClr val="000000"/>
                </a:solidFill>
                <a:highlight>
                  <a:scrgbClr r="0" g="0" b="0">
                    <a:alpha val="0"/>
                  </a:scrgbClr>
                </a:highlight>
                <a:latin typeface="Sohoma" pitchFamily="18"/>
                <a:ea typeface="Microsoft YaHei" pitchFamily="2"/>
                <a:cs typeface="Arial Narrow" pitchFamily="18"/>
              </a:rPr>
              <a:t>2/ la digue de protection de l’usine  CANSON à ANNONAY (07)</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de la digue de protection de l’usine CANSON à ANNONAY (07)</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936000" y="1296000"/>
            <a:ext cx="7272000" cy="16261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TA de Lyon 6 mars 2014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Disposition 8-02 oui </a:t>
            </a:r>
            <a:r>
              <a:rPr lang="fr-FR" sz="1800" b="1" i="0" u="none" strike="noStrike" kern="1200" cap="none">
                <a:ln>
                  <a:noFill/>
                </a:ln>
                <a:latin typeface="Liberation Sans" pitchFamily="18"/>
                <a:ea typeface="Microsoft YaHei" pitchFamily="2"/>
                <a:cs typeface="Arial" pitchFamily="2"/>
              </a:rPr>
              <a:t>mais cas n° 2</a:t>
            </a:r>
            <a:r>
              <a:rPr lang="fr-FR" sz="1800" b="0" i="0" u="none" strike="noStrike" kern="1200" cap="none">
                <a:ln>
                  <a:noFill/>
                </a:ln>
                <a:latin typeface="Liberation Sans" pitchFamily="18"/>
                <a:ea typeface="Microsoft YaHei" pitchFamily="2"/>
                <a:cs typeface="Arial" pitchFamily="2"/>
              </a:rPr>
              <a:t>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9" name=""/>
          <p:cNvPicPr>
            <a:picLocks noChangeAspect="1"/>
          </p:cNvPicPr>
          <p:nvPr/>
        </p:nvPicPr>
        <p:blipFill>
          <a:blip r:embed="rId3" cstate="print">
            <a:alphaModFix/>
            <a:lum/>
          </a:blip>
          <a:srcRect/>
          <a:stretch>
            <a:fillRect/>
          </a:stretch>
        </p:blipFill>
        <p:spPr>
          <a:xfrm>
            <a:off x="946080" y="2160000"/>
            <a:ext cx="7117919" cy="3000240"/>
          </a:xfrm>
          <a:prstGeom prst="rect">
            <a:avLst/>
          </a:prstGeom>
          <a:noFill/>
          <a:ln>
            <a:noFill/>
          </a:ln>
        </p:spPr>
      </p:pic>
      <p:sp>
        <p:nvSpPr>
          <p:cNvPr id="10" name="Forme libre 9"/>
          <p:cNvSpPr/>
          <p:nvPr/>
        </p:nvSpPr>
        <p:spPr>
          <a:xfrm>
            <a:off x="792000" y="4248000"/>
            <a:ext cx="7560000" cy="895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de la digue de protection de l’usine CANSON à ANNONAY (07)</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936000" y="1296000"/>
            <a:ext cx="8136000" cy="111420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TA de Lyon 6 mars 2014 : </a:t>
            </a:r>
            <a:r>
              <a:rPr lang="fr-FR" sz="1800" b="1" i="0" u="none" strike="noStrike" kern="1200" cap="none">
                <a:ln>
                  <a:noFill/>
                </a:ln>
                <a:latin typeface="Liberation Sans" pitchFamily="18"/>
                <a:ea typeface="Microsoft YaHei" pitchFamily="2"/>
                <a:cs typeface="Arial" pitchFamily="2"/>
              </a:rPr>
              <a:t>n’annule pas</a:t>
            </a:r>
            <a:r>
              <a:rPr lang="fr-FR" sz="1800" b="0" i="0" u="none" strike="noStrike" kern="1200" cap="none">
                <a:ln>
                  <a:noFill/>
                </a:ln>
                <a:latin typeface="Liberation Sans" pitchFamily="18"/>
                <a:ea typeface="Microsoft YaHei" pitchFamily="2"/>
                <a:cs typeface="Arial" pitchFamily="2"/>
              </a:rPr>
              <a:t> sur le fondement de la dispo 8-02</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9" name=""/>
          <p:cNvPicPr>
            <a:picLocks noChangeAspect="1"/>
          </p:cNvPicPr>
          <p:nvPr/>
        </p:nvPicPr>
        <p:blipFill>
          <a:blip r:embed="rId3" cstate="print">
            <a:alphaModFix/>
            <a:lum/>
          </a:blip>
          <a:srcRect/>
          <a:stretch>
            <a:fillRect/>
          </a:stretch>
        </p:blipFill>
        <p:spPr>
          <a:xfrm>
            <a:off x="520199" y="1655999"/>
            <a:ext cx="8047800" cy="3394440"/>
          </a:xfrm>
          <a:prstGeom prst="rect">
            <a:avLst/>
          </a:prstGeom>
          <a:noFill/>
          <a:ln>
            <a:noFill/>
          </a:ln>
        </p:spPr>
      </p:pic>
      <p:sp>
        <p:nvSpPr>
          <p:cNvPr id="10" name="Forme libre 9"/>
          <p:cNvSpPr/>
          <p:nvPr/>
        </p:nvSpPr>
        <p:spPr>
          <a:xfrm>
            <a:off x="720000" y="3671999"/>
            <a:ext cx="8063999" cy="1378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1" name="Forme libre 10"/>
          <p:cNvSpPr/>
          <p:nvPr/>
        </p:nvSpPr>
        <p:spPr>
          <a:xfrm>
            <a:off x="576000" y="2015999"/>
            <a:ext cx="8063999" cy="79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de la digue de protection de l’usine CANSON à ANNONAY (07)</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648000" y="1261800"/>
            <a:ext cx="7992000" cy="111420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TA de Lyon 6 mars 2014 </a:t>
            </a:r>
            <a:r>
              <a:rPr lang="fr-FR" sz="1800" b="1" i="0" u="none" strike="noStrike" kern="1200" cap="none">
                <a:ln>
                  <a:noFill/>
                </a:ln>
                <a:latin typeface="Liberation Sans" pitchFamily="18"/>
                <a:ea typeface="Microsoft YaHei" pitchFamily="2"/>
                <a:cs typeface="Arial" pitchFamily="2"/>
              </a:rPr>
              <a:t>procède à une analyse globale</a:t>
            </a:r>
            <a:r>
              <a:rPr lang="fr-FR" sz="1800" b="0" i="0" u="none" strike="noStrike" kern="1200" cap="none">
                <a:ln>
                  <a:noFill/>
                </a:ln>
                <a:latin typeface="Liberation Sans" pitchFamily="18"/>
                <a:ea typeface="Microsoft YaHei" pitchFamily="2"/>
                <a:cs typeface="Arial" pitchFamily="2"/>
              </a:rPr>
              <a:t> du SDAGE au soutient de son raisonnement :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9" name=""/>
          <p:cNvPicPr>
            <a:picLocks noChangeAspect="1"/>
          </p:cNvPicPr>
          <p:nvPr/>
        </p:nvPicPr>
        <p:blipFill>
          <a:blip r:embed="rId3" cstate="print">
            <a:alphaModFix/>
            <a:lum/>
          </a:blip>
          <a:srcRect/>
          <a:stretch>
            <a:fillRect/>
          </a:stretch>
        </p:blipFill>
        <p:spPr>
          <a:xfrm>
            <a:off x="488160" y="2128680"/>
            <a:ext cx="7935840" cy="2191320"/>
          </a:xfrm>
          <a:prstGeom prst="rect">
            <a:avLst/>
          </a:prstGeom>
          <a:noFill/>
          <a:ln>
            <a:noFill/>
          </a:ln>
        </p:spPr>
      </p:pic>
      <p:sp>
        <p:nvSpPr>
          <p:cNvPr id="10" name="Forme libre 9"/>
          <p:cNvSpPr/>
          <p:nvPr/>
        </p:nvSpPr>
        <p:spPr>
          <a:xfrm>
            <a:off x="216000" y="3384000"/>
            <a:ext cx="8063999" cy="122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sz="1800" b="0">
                <a:solidFill>
                  <a:srgbClr val="FF0000"/>
                </a:solidFill>
              </a:rPr>
              <a:t>Interprétation de la disposition 8-02 du SDAGE RM 2009-2015 par le JA </a:t>
            </a:r>
            <a:br>
              <a:rPr lang="fr-FR" sz="1800" b="0">
                <a:solidFill>
                  <a:srgbClr val="FF0000"/>
                </a:solidFill>
              </a:rPr>
            </a:br>
            <a:r>
              <a:rPr lang="fr-FR" sz="1800" b="0" i="1">
                <a:solidFill>
                  <a:srgbClr val="FF0000"/>
                </a:solidFill>
              </a:rPr>
              <a:t>le cas de la digue de protection de l’usine CANSON à ANNONAY (07)</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7320" y="1747439"/>
            <a:ext cx="636588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r>
              <a:rPr lang="fr-FR" sz="2400" b="0" i="0" u="none" strike="noStrike" kern="1200" cap="none">
                <a:ln>
                  <a:noFill/>
                </a:ln>
                <a:latin typeface="Liberation Sans" pitchFamily="18"/>
                <a:ea typeface="Microsoft YaHei" pitchFamily="2"/>
                <a:cs typeface="Arial" pitchFamily="2"/>
              </a:rPr>
              <a:t> </a:t>
            </a:r>
          </a:p>
        </p:txBody>
      </p:sp>
      <p:sp>
        <p:nvSpPr>
          <p:cNvPr id="8" name="ZoneTexte 7"/>
          <p:cNvSpPr txBox="1"/>
          <p:nvPr/>
        </p:nvSpPr>
        <p:spPr>
          <a:xfrm>
            <a:off x="648000" y="1261800"/>
            <a:ext cx="7992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TA de Lyon 6 mars 2014 rappelle </a:t>
            </a:r>
            <a:r>
              <a:rPr lang="fr-FR" sz="1800" b="1" i="0" u="none" strike="noStrike" kern="1200" cap="none">
                <a:ln>
                  <a:noFill/>
                </a:ln>
                <a:latin typeface="Liberation Sans" pitchFamily="18"/>
                <a:ea typeface="Microsoft YaHei" pitchFamily="2"/>
                <a:cs typeface="Arial" pitchFamily="2"/>
              </a:rPr>
              <a:t>inopposabilité du programme de mesure</a:t>
            </a:r>
            <a:r>
              <a:rPr lang="fr-FR" sz="1800" b="0" i="0" u="none" strike="noStrike" kern="1200" cap="none">
                <a:ln>
                  <a:noFill/>
                </a:ln>
                <a:latin typeface="Liberation Sans" pitchFamily="18"/>
                <a:ea typeface="Microsoft YaHei" pitchFamily="2"/>
                <a:cs typeface="Arial" pitchFamily="2"/>
              </a:rPr>
              <a:t> :</a:t>
            </a:r>
          </a:p>
        </p:txBody>
      </p:sp>
      <p:pic>
        <p:nvPicPr>
          <p:cNvPr id="9" name=""/>
          <p:cNvPicPr>
            <a:picLocks noChangeAspect="1"/>
          </p:cNvPicPr>
          <p:nvPr/>
        </p:nvPicPr>
        <p:blipFill>
          <a:blip r:embed="rId3" cstate="print">
            <a:alphaModFix/>
            <a:lum/>
          </a:blip>
          <a:srcRect/>
          <a:stretch>
            <a:fillRect/>
          </a:stretch>
        </p:blipFill>
        <p:spPr>
          <a:xfrm>
            <a:off x="2015999" y="1676879"/>
            <a:ext cx="6263999" cy="1419120"/>
          </a:xfrm>
          <a:prstGeom prst="rect">
            <a:avLst/>
          </a:prstGeom>
          <a:noFill/>
          <a:ln>
            <a:noFill/>
          </a:ln>
        </p:spPr>
      </p:pic>
      <p:pic>
        <p:nvPicPr>
          <p:cNvPr id="10" name=""/>
          <p:cNvPicPr>
            <a:picLocks noChangeAspect="1"/>
          </p:cNvPicPr>
          <p:nvPr/>
        </p:nvPicPr>
        <p:blipFill>
          <a:blip r:embed="rId4" cstate="print">
            <a:alphaModFix/>
            <a:lum/>
          </a:blip>
          <a:srcRect/>
          <a:stretch>
            <a:fillRect/>
          </a:stretch>
        </p:blipFill>
        <p:spPr>
          <a:xfrm>
            <a:off x="2097360" y="3024000"/>
            <a:ext cx="6038640" cy="2119680"/>
          </a:xfrm>
          <a:prstGeom prst="rect">
            <a:avLst/>
          </a:prstGeom>
          <a:noFill/>
          <a:ln>
            <a:noFill/>
          </a:ln>
        </p:spPr>
      </p:pic>
      <p:sp>
        <p:nvSpPr>
          <p:cNvPr id="11" name="Forme libre 10"/>
          <p:cNvSpPr/>
          <p:nvPr/>
        </p:nvSpPr>
        <p:spPr>
          <a:xfrm>
            <a:off x="1512000" y="3528000"/>
            <a:ext cx="8063999" cy="151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563919" y="479160"/>
            <a:ext cx="57592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600" b="1" i="0" u="none" strike="noStrike" kern="1200" cap="none">
                <a:ln>
                  <a:noFill/>
                </a:ln>
                <a:solidFill>
                  <a:srgbClr val="99CC00"/>
                </a:solidFill>
                <a:latin typeface="Verdana" pitchFamily="34"/>
                <a:ea typeface="Times New Roman" pitchFamily="18"/>
                <a:cs typeface="Times New Roman" pitchFamily="18"/>
              </a:rPr>
              <a:t> </a:t>
            </a:r>
          </a:p>
        </p:txBody>
      </p:sp>
      <p:sp>
        <p:nvSpPr>
          <p:cNvPr id="4" name="Forme libre 3"/>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5" name="Forme libre 4"/>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6" name="Forme libre 5"/>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8" name=""/>
          <p:cNvPicPr>
            <a:picLocks noChangeAspect="1"/>
          </p:cNvPicPr>
          <p:nvPr/>
        </p:nvPicPr>
        <p:blipFill>
          <a:blip r:embed="rId3" cstate="print">
            <a:alphaModFix/>
            <a:lum/>
          </a:blip>
          <a:srcRect/>
          <a:stretch>
            <a:fillRect/>
          </a:stretch>
        </p:blipFill>
        <p:spPr>
          <a:xfrm>
            <a:off x="1007999" y="1062719"/>
            <a:ext cx="3311999" cy="4082040"/>
          </a:xfrm>
          <a:prstGeom prst="rect">
            <a:avLst/>
          </a:prstGeom>
          <a:noFill/>
          <a:ln>
            <a:noFill/>
          </a:ln>
        </p:spPr>
      </p:pic>
      <p:pic>
        <p:nvPicPr>
          <p:cNvPr id="9" name=""/>
          <p:cNvPicPr>
            <a:picLocks noChangeAspect="1"/>
          </p:cNvPicPr>
          <p:nvPr/>
        </p:nvPicPr>
        <p:blipFill>
          <a:blip r:embed="rId4" cstate="print">
            <a:alphaModFix/>
            <a:lum/>
          </a:blip>
          <a:srcRect/>
          <a:stretch>
            <a:fillRect/>
          </a:stretch>
        </p:blipFill>
        <p:spPr>
          <a:xfrm>
            <a:off x="5040000" y="1512000"/>
            <a:ext cx="4007520" cy="3528000"/>
          </a:xfrm>
          <a:prstGeom prst="rect">
            <a:avLst/>
          </a:prstGeom>
          <a:noFill/>
          <a:ln>
            <a:noFill/>
          </a:ln>
        </p:spPr>
      </p:pic>
      <p:sp>
        <p:nvSpPr>
          <p:cNvPr id="10" name="Forme libre 9"/>
          <p:cNvSpPr/>
          <p:nvPr/>
        </p:nvSpPr>
        <p:spPr>
          <a:xfrm>
            <a:off x="4824000" y="2880000"/>
            <a:ext cx="4464000" cy="14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1" name="Forme libre 10"/>
          <p:cNvSpPr/>
          <p:nvPr/>
        </p:nvSpPr>
        <p:spPr>
          <a:xfrm>
            <a:off x="936000" y="720000"/>
            <a:ext cx="360000" cy="27072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2</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7" name=""/>
          <p:cNvPicPr>
            <a:picLocks noChangeAspect="1"/>
          </p:cNvPicPr>
          <p:nvPr/>
        </p:nvPicPr>
        <p:blipFill>
          <a:blip r:embed="rId3" cstate="print">
            <a:alphaModFix/>
            <a:lum/>
          </a:blip>
          <a:srcRect/>
          <a:stretch>
            <a:fillRect/>
          </a:stretch>
        </p:blipFill>
        <p:spPr>
          <a:xfrm>
            <a:off x="493920" y="2015999"/>
            <a:ext cx="8218080" cy="639360"/>
          </a:xfrm>
          <a:prstGeom prst="rect">
            <a:avLst/>
          </a:prstGeom>
          <a:noFill/>
          <a:ln>
            <a:noFill/>
          </a:ln>
        </p:spPr>
      </p:pic>
      <p:sp>
        <p:nvSpPr>
          <p:cNvPr id="8" name="ZoneTexte 7"/>
          <p:cNvSpPr txBox="1"/>
          <p:nvPr/>
        </p:nvSpPr>
        <p:spPr>
          <a:xfrm>
            <a:off x="936000" y="1597680"/>
            <a:ext cx="4320000" cy="346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Nomenclature eau :</a:t>
            </a:r>
          </a:p>
        </p:txBody>
      </p:sp>
      <p:pic>
        <p:nvPicPr>
          <p:cNvPr id="9" name=""/>
          <p:cNvPicPr>
            <a:picLocks noChangeAspect="1"/>
          </p:cNvPicPr>
          <p:nvPr/>
        </p:nvPicPr>
        <p:blipFill>
          <a:blip r:embed="rId4" cstate="print">
            <a:alphaModFix/>
            <a:lum/>
          </a:blip>
          <a:srcRect/>
          <a:stretch>
            <a:fillRect/>
          </a:stretch>
        </p:blipFill>
        <p:spPr>
          <a:xfrm>
            <a:off x="1866599" y="3097080"/>
            <a:ext cx="3533400" cy="1294920"/>
          </a:xfrm>
          <a:prstGeom prst="rect">
            <a:avLst/>
          </a:prstGeom>
          <a:noFill/>
          <a:ln>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7" name=""/>
          <p:cNvPicPr>
            <a:picLocks noChangeAspect="1"/>
          </p:cNvPicPr>
          <p:nvPr/>
        </p:nvPicPr>
        <p:blipFill>
          <a:blip r:embed="rId3" cstate="print">
            <a:alphaModFix/>
            <a:lum/>
          </a:blip>
          <a:srcRect/>
          <a:stretch>
            <a:fillRect/>
          </a:stretch>
        </p:blipFill>
        <p:spPr>
          <a:xfrm>
            <a:off x="2868120" y="1575000"/>
            <a:ext cx="4619880" cy="3465000"/>
          </a:xfrm>
          <a:prstGeom prst="rect">
            <a:avLst/>
          </a:prstGeom>
          <a:noFill/>
          <a:ln>
            <a:noFill/>
          </a:ln>
        </p:spPr>
      </p:pic>
      <p:sp>
        <p:nvSpPr>
          <p:cNvPr id="8" name="ZoneTexte 7"/>
          <p:cNvSpPr txBox="1"/>
          <p:nvPr/>
        </p:nvSpPr>
        <p:spPr>
          <a:xfrm>
            <a:off x="720000" y="1197720"/>
            <a:ext cx="3816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Le cas de la retenue collinaire de bessnay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 y="1838160"/>
            <a:ext cx="1728000" cy="44416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10 mars 2015 :</a:t>
            </a: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Annulation sèche</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8" name=""/>
          <p:cNvPicPr>
            <a:picLocks noChangeAspect="1"/>
          </p:cNvPicPr>
          <p:nvPr/>
        </p:nvPicPr>
        <p:blipFill>
          <a:blip r:embed="rId3" cstate="print">
            <a:alphaModFix/>
            <a:lum/>
          </a:blip>
          <a:srcRect/>
          <a:stretch>
            <a:fillRect/>
          </a:stretch>
        </p:blipFill>
        <p:spPr>
          <a:xfrm>
            <a:off x="1736999" y="1009080"/>
            <a:ext cx="6211800" cy="4031999"/>
          </a:xfrm>
          <a:prstGeom prst="rect">
            <a:avLst/>
          </a:prstGeom>
          <a:noFill/>
          <a:ln>
            <a:noFill/>
          </a:ln>
        </p:spPr>
      </p:pic>
      <p:sp>
        <p:nvSpPr>
          <p:cNvPr id="9" name="Forme libre 8"/>
          <p:cNvSpPr/>
          <p:nvPr/>
        </p:nvSpPr>
        <p:spPr>
          <a:xfrm>
            <a:off x="1655999" y="1944000"/>
            <a:ext cx="6840000" cy="129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0" name="Forme libre 9"/>
          <p:cNvSpPr/>
          <p:nvPr/>
        </p:nvSpPr>
        <p:spPr>
          <a:xfrm>
            <a:off x="1368000" y="3960000"/>
            <a:ext cx="6840000" cy="10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PYRAMIDE  </a:t>
            </a:r>
          </a:p>
        </p:txBody>
      </p:sp>
      <p:sp>
        <p:nvSpPr>
          <p:cNvPr id="3" name="Sous-titre 2"/>
          <p:cNvSpPr txBox="1">
            <a:spLocks noGrp="1"/>
          </p:cNvSpPr>
          <p:nvPr>
            <p:ph type="subTitle" idx="4294967295"/>
          </p:nvPr>
        </p:nvSpPr>
        <p:spPr>
          <a:xfrm>
            <a:off x="806760" y="80064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RAPPEL</a:t>
            </a:r>
          </a:p>
        </p:txBody>
      </p:sp>
      <p:sp>
        <p:nvSpPr>
          <p:cNvPr id="4" name="Espace réservé du contenu 3"/>
          <p:cNvSpPr txBox="1">
            <a:spLocks noGrp="1"/>
          </p:cNvSpPr>
          <p:nvPr>
            <p:ph type="body" idx="4294967295"/>
          </p:nvPr>
        </p:nvSpPr>
        <p:spPr>
          <a:xfrm>
            <a:off x="806760" y="1628999"/>
            <a:ext cx="7335720" cy="2965319"/>
          </a:xfrm>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spcBef>
                <a:spcPts val="320"/>
              </a:spcBef>
              <a:buNone/>
              <a:tabLst>
                <a:tab pos="0" algn="l"/>
              </a:tabLst>
            </a:pPr>
            <a:r>
              <a:rPr lang="fr-FR"/>
              <a:t> </a:t>
            </a:r>
          </a:p>
        </p:txBody>
      </p:sp>
      <p:pic>
        <p:nvPicPr>
          <p:cNvPr id="5" name="Picture 2" descr="Afficher l'image d'origine"/>
          <p:cNvPicPr>
            <a:picLocks noChangeAspect="1"/>
          </p:cNvPicPr>
          <p:nvPr/>
        </p:nvPicPr>
        <p:blipFill>
          <a:blip r:embed="rId3" cstate="print"/>
          <a:srcRect/>
          <a:stretch>
            <a:fillRect/>
          </a:stretch>
        </p:blipFill>
        <p:spPr>
          <a:xfrm>
            <a:off x="2000880" y="648000"/>
            <a:ext cx="6927119" cy="4618080"/>
          </a:xfrm>
          <a:prstGeom prst="rect">
            <a:avLst/>
          </a:prstGeom>
          <a:noFill/>
          <a:ln>
            <a:noFill/>
          </a:ln>
        </p:spPr>
      </p:pic>
      <p:sp>
        <p:nvSpPr>
          <p:cNvPr id="6" name="Espace réservé du contenu 3"/>
          <p:cNvSpPr txBox="1">
            <a:spLocks noGrp="1"/>
          </p:cNvSpPr>
          <p:nvPr>
            <p:ph type="body" idx="4294967295"/>
          </p:nvPr>
        </p:nvSpPr>
        <p:spPr>
          <a:xfrm>
            <a:off x="2304000" y="2114640"/>
            <a:ext cx="5976000" cy="477360"/>
          </a:xfrm>
          <a:solidFill>
            <a:srgbClr val="FFFF99"/>
          </a:solidFill>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lgn="ctr">
              <a:spcBef>
                <a:spcPts val="320"/>
              </a:spcBef>
              <a:buNone/>
              <a:tabLst>
                <a:tab pos="0" algn="l"/>
              </a:tabLst>
            </a:pPr>
            <a:r>
              <a:rPr lang="fr-FR" b="1">
                <a:solidFill>
                  <a:srgbClr val="FF3333"/>
                </a:solidFill>
              </a:rPr>
              <a:t>Directive 2000/60/CE du Parlement européen et du Conseil du 23 octobre 2000 établissant un cadre pour une politique communautaire dans le domaine de l’eau</a:t>
            </a:r>
          </a:p>
        </p:txBody>
      </p:sp>
      <p:sp>
        <p:nvSpPr>
          <p:cNvPr id="7" name="Espace réservé du contenu 3"/>
          <p:cNvSpPr txBox="1">
            <a:spLocks noGrp="1"/>
          </p:cNvSpPr>
          <p:nvPr>
            <p:ph type="body" idx="4294967295"/>
          </p:nvPr>
        </p:nvSpPr>
        <p:spPr>
          <a:xfrm>
            <a:off x="2304000" y="2880000"/>
            <a:ext cx="5976000" cy="503999"/>
          </a:xfrm>
          <a:solidFill>
            <a:srgbClr val="FFFF99"/>
          </a:solidFill>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lgn="ctr">
              <a:spcBef>
                <a:spcPts val="320"/>
              </a:spcBef>
              <a:buNone/>
              <a:tabLst>
                <a:tab pos="0" algn="l"/>
              </a:tabLst>
            </a:pPr>
            <a:r>
              <a:rPr lang="fr-FR" sz="1200" b="1">
                <a:solidFill>
                  <a:srgbClr val="FF3333"/>
                </a:solidFill>
              </a:rPr>
              <a:t> Loi sur l’Eau et les Milieux Aquatiques (LEMA) du 30 décembre 2006</a:t>
            </a:r>
          </a:p>
          <a:p>
            <a:pPr marL="0" lvl="0" indent="0" algn="ctr">
              <a:spcBef>
                <a:spcPts val="320"/>
              </a:spcBef>
              <a:buNone/>
              <a:tabLst>
                <a:tab pos="0" algn="l"/>
              </a:tabLst>
            </a:pPr>
            <a:r>
              <a:rPr lang="fr-FR" sz="1200" b="1">
                <a:solidFill>
                  <a:srgbClr val="FF3333"/>
                </a:solidFill>
              </a:rPr>
              <a:t>=&gt; article L 211-1 et suivant du CE</a:t>
            </a:r>
          </a:p>
          <a:p>
            <a:pPr marL="0" lvl="0" indent="0" algn="ctr">
              <a:spcBef>
                <a:spcPts val="320"/>
              </a:spcBef>
              <a:buNone/>
              <a:tabLst>
                <a:tab pos="0" algn="l"/>
              </a:tabLst>
            </a:pPr>
            <a:endParaRPr lang="fr-FR" sz="1200" b="1">
              <a:solidFill>
                <a:srgbClr val="FF3333"/>
              </a:solidFill>
            </a:endParaRPr>
          </a:p>
        </p:txBody>
      </p:sp>
      <p:sp>
        <p:nvSpPr>
          <p:cNvPr id="8" name="Espace réservé du contenu 3"/>
          <p:cNvSpPr txBox="1">
            <a:spLocks noGrp="1"/>
          </p:cNvSpPr>
          <p:nvPr>
            <p:ph type="body" idx="4294967295"/>
          </p:nvPr>
        </p:nvSpPr>
        <p:spPr>
          <a:xfrm>
            <a:off x="2160000" y="4197600"/>
            <a:ext cx="5976000" cy="554400"/>
          </a:xfrm>
          <a:solidFill>
            <a:srgbClr val="FFFF99"/>
          </a:solidFill>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lgn="ctr">
              <a:spcBef>
                <a:spcPts val="320"/>
              </a:spcBef>
              <a:buNone/>
              <a:tabLst>
                <a:tab pos="0" algn="l"/>
              </a:tabLst>
            </a:pPr>
            <a:r>
              <a:rPr lang="fr-FR" sz="1200" b="1">
                <a:solidFill>
                  <a:srgbClr val="FF3333"/>
                </a:solidFill>
              </a:rPr>
              <a:t>=&gt; article R 211-1 et suivant du CE</a:t>
            </a:r>
          </a:p>
          <a:p>
            <a:pPr marL="0" lvl="0" indent="0" algn="ctr">
              <a:spcBef>
                <a:spcPts val="320"/>
              </a:spcBef>
              <a:buNone/>
              <a:tabLst>
                <a:tab pos="0" algn="l"/>
              </a:tabLst>
            </a:pPr>
            <a:r>
              <a:rPr lang="fr-FR" sz="1200" b="1">
                <a:solidFill>
                  <a:srgbClr val="FF3333"/>
                </a:solidFill>
              </a:rPr>
              <a:t>=&gt; SDAGE</a:t>
            </a:r>
          </a:p>
          <a:p>
            <a:pPr marL="0" lvl="0" indent="0" algn="ctr">
              <a:spcBef>
                <a:spcPts val="320"/>
              </a:spcBef>
              <a:buNone/>
              <a:tabLst>
                <a:tab pos="0" algn="l"/>
              </a:tabLst>
            </a:pPr>
            <a:r>
              <a:rPr lang="fr-FR" sz="1200" b="1">
                <a:solidFill>
                  <a:srgbClr val="FF3333"/>
                </a:solidFill>
              </a:rPr>
              <a:t> =&gt;  SAGE</a:t>
            </a:r>
          </a:p>
          <a:p>
            <a:pPr marL="0" lvl="0" indent="0" algn="ctr">
              <a:spcBef>
                <a:spcPts val="320"/>
              </a:spcBef>
              <a:buNone/>
              <a:tabLst>
                <a:tab pos="0" algn="l"/>
              </a:tabLst>
            </a:pPr>
            <a:endParaRPr lang="fr-FR" sz="1200" b="1">
              <a:solidFill>
                <a:srgbClr val="FF3333"/>
              </a:solidFill>
            </a:endParaRPr>
          </a:p>
        </p:txBody>
      </p:sp>
      <p:sp>
        <p:nvSpPr>
          <p:cNvPr id="9" name="Espace réservé du contenu 3"/>
          <p:cNvSpPr txBox="1">
            <a:spLocks noGrp="1"/>
          </p:cNvSpPr>
          <p:nvPr>
            <p:ph type="body" idx="4294967295"/>
          </p:nvPr>
        </p:nvSpPr>
        <p:spPr>
          <a:xfrm>
            <a:off x="2304000" y="3528000"/>
            <a:ext cx="5976000" cy="288000"/>
          </a:xfrm>
          <a:solidFill>
            <a:srgbClr val="FFFF99"/>
          </a:solidFill>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lgn="ctr">
              <a:spcBef>
                <a:spcPts val="320"/>
              </a:spcBef>
              <a:buNone/>
              <a:tabLst>
                <a:tab pos="0" algn="l"/>
              </a:tabLst>
            </a:pPr>
            <a:r>
              <a:rPr lang="fr-FR" sz="1200" b="1">
                <a:solidFill>
                  <a:srgbClr val="FF3333"/>
                </a:solidFill>
              </a:rPr>
              <a:t>Décisions juridictions administratives</a:t>
            </a:r>
          </a:p>
          <a:p>
            <a:pPr marL="0" lvl="0" indent="0" algn="ctr">
              <a:spcBef>
                <a:spcPts val="320"/>
              </a:spcBef>
              <a:buNone/>
              <a:tabLst>
                <a:tab pos="0" algn="l"/>
              </a:tabLst>
            </a:pPr>
            <a:endParaRPr lang="fr-FR" sz="1200" b="1">
              <a:solidFill>
                <a:srgbClr val="FF3333"/>
              </a:solidFill>
            </a:endParaRPr>
          </a:p>
        </p:txBody>
      </p:sp>
      <p:sp>
        <p:nvSpPr>
          <p:cNvPr id="10" name="Espace réservé du contenu 3"/>
          <p:cNvSpPr txBox="1">
            <a:spLocks noGrp="1"/>
          </p:cNvSpPr>
          <p:nvPr>
            <p:ph type="body" idx="4294967295"/>
          </p:nvPr>
        </p:nvSpPr>
        <p:spPr>
          <a:xfrm>
            <a:off x="2232000" y="4896000"/>
            <a:ext cx="5976000" cy="205920"/>
          </a:xfrm>
          <a:solidFill>
            <a:srgbClr val="FFFF99"/>
          </a:solidFill>
        </p:spPr>
        <p:txBody>
          <a:bodyPr/>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lvl="0" indent="0" algn="ctr">
              <a:spcBef>
                <a:spcPts val="320"/>
              </a:spcBef>
              <a:buNone/>
              <a:tabLst>
                <a:tab pos="0" algn="l"/>
              </a:tabLst>
            </a:pPr>
            <a:r>
              <a:rPr lang="fr-FR" sz="1200" b="1">
                <a:solidFill>
                  <a:srgbClr val="FF3333"/>
                </a:solidFill>
              </a:rPr>
              <a:t>Autorisation loi sur l’eau</a:t>
            </a:r>
          </a:p>
          <a:p>
            <a:pPr marL="0" lvl="0" indent="0" algn="ctr">
              <a:spcBef>
                <a:spcPts val="320"/>
              </a:spcBef>
              <a:buNone/>
              <a:tabLst>
                <a:tab pos="0" algn="l"/>
              </a:tabLst>
            </a:pPr>
            <a:endParaRPr lang="fr-FR" sz="1200" b="1">
              <a:solidFill>
                <a:srgbClr val="FF33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6B-6 du SDAGE RM 2009-2015 par le JA</a:t>
            </a:r>
          </a:p>
        </p:txBody>
      </p:sp>
      <p:sp>
        <p:nvSpPr>
          <p:cNvPr id="3" name="Forme libre 2"/>
          <p:cNvSpPr/>
          <p:nvPr/>
        </p:nvSpPr>
        <p:spPr>
          <a:xfrm>
            <a:off x="2563919" y="479160"/>
            <a:ext cx="57592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600" b="1" i="0" u="none" strike="noStrike" kern="1200" cap="none">
                <a:ln>
                  <a:noFill/>
                </a:ln>
                <a:solidFill>
                  <a:srgbClr val="99CC00"/>
                </a:solidFill>
                <a:latin typeface="Verdana" pitchFamily="34"/>
                <a:ea typeface="Times New Roman" pitchFamily="18"/>
                <a:cs typeface="Times New Roman" pitchFamily="18"/>
              </a:rPr>
              <a:t> </a:t>
            </a:r>
          </a:p>
        </p:txBody>
      </p:sp>
      <p:sp>
        <p:nvSpPr>
          <p:cNvPr id="4" name="Forme libre 3"/>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5" name="Forme libre 4"/>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6" name="Forme libre 5"/>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Forme libre 6"/>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Forme libre 7"/>
          <p:cNvSpPr/>
          <p:nvPr/>
        </p:nvSpPr>
        <p:spPr>
          <a:xfrm>
            <a:off x="936000" y="720000"/>
            <a:ext cx="360000" cy="27072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CC00"/>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3</a:t>
            </a:r>
          </a:p>
        </p:txBody>
      </p:sp>
      <p:pic>
        <p:nvPicPr>
          <p:cNvPr id="9" name=""/>
          <p:cNvPicPr>
            <a:picLocks noChangeAspect="1"/>
          </p:cNvPicPr>
          <p:nvPr/>
        </p:nvPicPr>
        <p:blipFill>
          <a:blip r:embed="rId3" cstate="print">
            <a:alphaModFix/>
            <a:lum/>
          </a:blip>
          <a:srcRect/>
          <a:stretch>
            <a:fillRect/>
          </a:stretch>
        </p:blipFill>
        <p:spPr>
          <a:xfrm>
            <a:off x="362160" y="1440000"/>
            <a:ext cx="3885839" cy="3342960"/>
          </a:xfrm>
          <a:prstGeom prst="rect">
            <a:avLst/>
          </a:prstGeom>
          <a:noFill/>
          <a:ln>
            <a:noFill/>
          </a:ln>
        </p:spPr>
      </p:pic>
      <p:pic>
        <p:nvPicPr>
          <p:cNvPr id="10" name=""/>
          <p:cNvPicPr>
            <a:picLocks noChangeAspect="1"/>
          </p:cNvPicPr>
          <p:nvPr/>
        </p:nvPicPr>
        <p:blipFill>
          <a:blip r:embed="rId4" cstate="print">
            <a:alphaModFix/>
            <a:lum/>
          </a:blip>
          <a:srcRect/>
          <a:stretch>
            <a:fillRect/>
          </a:stretch>
        </p:blipFill>
        <p:spPr>
          <a:xfrm>
            <a:off x="5040000" y="1800000"/>
            <a:ext cx="3866759" cy="2304720"/>
          </a:xfrm>
          <a:prstGeom prst="rect">
            <a:avLst/>
          </a:prstGeom>
          <a:noFill/>
          <a:ln>
            <a:noFill/>
          </a:ln>
        </p:spPr>
      </p:pic>
      <p:sp>
        <p:nvSpPr>
          <p:cNvPr id="11" name="Forme libre 10"/>
          <p:cNvSpPr/>
          <p:nvPr/>
        </p:nvSpPr>
        <p:spPr>
          <a:xfrm>
            <a:off x="4824000" y="2304000"/>
            <a:ext cx="4248000" cy="187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FF3333"/>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6B-6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0" y="1197720"/>
            <a:ext cx="4968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Le cas du CENTER PARC DE ROYBON :</a:t>
            </a:r>
          </a:p>
        </p:txBody>
      </p:sp>
      <p:pic>
        <p:nvPicPr>
          <p:cNvPr id="8" name=""/>
          <p:cNvPicPr>
            <a:picLocks noChangeAspect="1"/>
          </p:cNvPicPr>
          <p:nvPr/>
        </p:nvPicPr>
        <p:blipFill>
          <a:blip r:embed="rId3" cstate="print">
            <a:alphaModFix/>
            <a:lum/>
          </a:blip>
          <a:srcRect/>
          <a:stretch>
            <a:fillRect/>
          </a:stretch>
        </p:blipFill>
        <p:spPr>
          <a:xfrm>
            <a:off x="1728000" y="1807919"/>
            <a:ext cx="5112000" cy="2872080"/>
          </a:xfrm>
          <a:prstGeom prst="rect">
            <a:avLst/>
          </a:prstGeom>
          <a:noFill/>
          <a:ln>
            <a:noFill/>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 y="1838160"/>
            <a:ext cx="1728000" cy="41857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16 juillet 2015</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1296000" y="1296000"/>
            <a:ext cx="6408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Lecture combinée des dispositions pertinentes du SDAGE</a:t>
            </a:r>
          </a:p>
        </p:txBody>
      </p:sp>
      <p:pic>
        <p:nvPicPr>
          <p:cNvPr id="9" name=""/>
          <p:cNvPicPr>
            <a:picLocks noChangeAspect="1"/>
          </p:cNvPicPr>
          <p:nvPr/>
        </p:nvPicPr>
        <p:blipFill>
          <a:blip r:embed="rId3" cstate="print">
            <a:alphaModFix/>
            <a:lum/>
          </a:blip>
          <a:srcRect/>
          <a:stretch>
            <a:fillRect/>
          </a:stretch>
        </p:blipFill>
        <p:spPr>
          <a:xfrm>
            <a:off x="2160000" y="1800000"/>
            <a:ext cx="6348240" cy="3355920"/>
          </a:xfrm>
          <a:prstGeom prst="rect">
            <a:avLst/>
          </a:prstGeom>
          <a:noFill/>
          <a:ln>
            <a:noFill/>
          </a:ln>
        </p:spPr>
      </p:pic>
      <p:sp>
        <p:nvSpPr>
          <p:cNvPr id="10" name="Forme libre 9"/>
          <p:cNvSpPr/>
          <p:nvPr/>
        </p:nvSpPr>
        <p:spPr>
          <a:xfrm>
            <a:off x="5256000" y="4104000"/>
            <a:ext cx="3024000" cy="43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11" name="Forme libre 10"/>
          <p:cNvSpPr/>
          <p:nvPr/>
        </p:nvSpPr>
        <p:spPr>
          <a:xfrm>
            <a:off x="4824000" y="2376000"/>
            <a:ext cx="3024000" cy="43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 y="1838160"/>
            <a:ext cx="1728000" cy="41857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16 juillet 2015</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1296000" y="1296000"/>
            <a:ext cx="7416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Des mesures compensatoires disséminées dans tout le bassin versant</a:t>
            </a:r>
          </a:p>
        </p:txBody>
      </p:sp>
      <p:sp>
        <p:nvSpPr>
          <p:cNvPr id="9" name="Forme libre 8"/>
          <p:cNvSpPr/>
          <p:nvPr/>
        </p:nvSpPr>
        <p:spPr>
          <a:xfrm>
            <a:off x="4824000" y="2376000"/>
            <a:ext cx="3024000" cy="43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pic>
        <p:nvPicPr>
          <p:cNvPr id="10" name=""/>
          <p:cNvPicPr>
            <a:picLocks noChangeAspect="1"/>
          </p:cNvPicPr>
          <p:nvPr/>
        </p:nvPicPr>
        <p:blipFill>
          <a:blip r:embed="rId3" cstate="print">
            <a:alphaModFix/>
            <a:lum/>
          </a:blip>
          <a:srcRect/>
          <a:stretch>
            <a:fillRect/>
          </a:stretch>
        </p:blipFill>
        <p:spPr>
          <a:xfrm>
            <a:off x="1484999" y="2088000"/>
            <a:ext cx="7458840" cy="2308320"/>
          </a:xfrm>
          <a:prstGeom prst="rect">
            <a:avLst/>
          </a:prstGeom>
          <a:noFill/>
          <a:ln>
            <a:noFill/>
          </a:ln>
        </p:spPr>
      </p:pic>
      <p:sp>
        <p:nvSpPr>
          <p:cNvPr id="11" name="Forme libre 10"/>
          <p:cNvSpPr/>
          <p:nvPr/>
        </p:nvSpPr>
        <p:spPr>
          <a:xfrm>
            <a:off x="936000" y="2951999"/>
            <a:ext cx="8208000" cy="151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 y="1838160"/>
            <a:ext cx="1728000" cy="41857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16 juillet 2015</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1296000" y="1296000"/>
            <a:ext cx="7416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Les alternatives locales n’ont pas été étudiées</a:t>
            </a:r>
          </a:p>
        </p:txBody>
      </p:sp>
      <p:pic>
        <p:nvPicPr>
          <p:cNvPr id="9" name=""/>
          <p:cNvPicPr>
            <a:picLocks noChangeAspect="1"/>
          </p:cNvPicPr>
          <p:nvPr/>
        </p:nvPicPr>
        <p:blipFill>
          <a:blip r:embed="rId3" cstate="print">
            <a:alphaModFix/>
            <a:lum/>
          </a:blip>
          <a:srcRect/>
          <a:stretch>
            <a:fillRect/>
          </a:stretch>
        </p:blipFill>
        <p:spPr>
          <a:xfrm>
            <a:off x="1224000" y="1800000"/>
            <a:ext cx="7488360" cy="2639520"/>
          </a:xfrm>
          <a:prstGeom prst="rect">
            <a:avLst/>
          </a:prstGeom>
          <a:noFill/>
          <a:ln>
            <a:noFill/>
          </a:ln>
        </p:spPr>
      </p:pic>
      <p:sp>
        <p:nvSpPr>
          <p:cNvPr id="10" name="Forme libre 9"/>
          <p:cNvSpPr/>
          <p:nvPr/>
        </p:nvSpPr>
        <p:spPr>
          <a:xfrm>
            <a:off x="936000" y="3311999"/>
            <a:ext cx="8208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a:t>Portée juridique : illustrations</a:t>
            </a:r>
            <a:br>
              <a:rPr lang="fr-FR" b="0"/>
            </a:br>
            <a:r>
              <a:rPr lang="fr-FR" b="0"/>
              <a:t> </a:t>
            </a:r>
            <a:r>
              <a:rPr lang="fr-FR" sz="1800" b="0">
                <a:solidFill>
                  <a:srgbClr val="FF0000"/>
                </a:solidFill>
              </a:rPr>
              <a:t>interprétation de la disposition 6A-11 du SDAGE RM 2009-2015 par le JA</a:t>
            </a:r>
          </a:p>
        </p:txBody>
      </p:sp>
      <p:sp>
        <p:nvSpPr>
          <p:cNvPr id="3" name="Forme libre 2"/>
          <p:cNvSpPr/>
          <p:nvPr/>
        </p:nvSpPr>
        <p:spPr>
          <a:xfrm>
            <a:off x="223920" y="1844279"/>
            <a:ext cx="8459640" cy="444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a:p>
            <a:pPr marL="0" marR="0" lvl="0" indent="0" rtl="0" hangingPunct="1">
              <a:lnSpc>
                <a:spcPct val="100000"/>
              </a:lnSpc>
              <a:spcBef>
                <a:spcPts val="0"/>
              </a:spcBef>
              <a:spcAft>
                <a:spcPts val="0"/>
              </a:spcAft>
              <a:buNone/>
              <a:tabLst/>
            </a:pPr>
            <a:endParaRPr lang="fr-FR" sz="2400" b="0" i="0" u="none" strike="noStrike" kern="1200" cap="none">
              <a:ln>
                <a:noFill/>
              </a:ln>
              <a:latin typeface="Liberation Sans" pitchFamily="18"/>
              <a:ea typeface="Microsoft YaHei" pitchFamily="2"/>
              <a:cs typeface="Arial" pitchFamily="2"/>
            </a:endParaRPr>
          </a:p>
        </p:txBody>
      </p:sp>
      <p:sp>
        <p:nvSpPr>
          <p:cNvPr id="4" name="Forme libre 3"/>
          <p:cNvSpPr/>
          <p:nvPr/>
        </p:nvSpPr>
        <p:spPr>
          <a:xfrm>
            <a:off x="223920" y="5347800"/>
            <a:ext cx="878364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tab pos="0" algn="l"/>
                <a:tab pos="440999" algn="l"/>
                <a:tab pos="890280" algn="l"/>
                <a:tab pos="1339560" algn="l"/>
                <a:tab pos="1788840" algn="l"/>
                <a:tab pos="2238120" algn="l"/>
                <a:tab pos="2687400" algn="l"/>
                <a:tab pos="3136679" algn="l"/>
                <a:tab pos="3585960" algn="l"/>
                <a:tab pos="4035240" algn="l"/>
                <a:tab pos="4484520" algn="l"/>
                <a:tab pos="4933800" algn="l"/>
                <a:tab pos="5389560" algn="l"/>
                <a:tab pos="5832360" algn="l"/>
                <a:tab pos="6281639" algn="l"/>
                <a:tab pos="6730920" algn="l"/>
                <a:tab pos="7180199" algn="l"/>
                <a:tab pos="7629480" algn="l"/>
                <a:tab pos="8078760" algn="l"/>
                <a:tab pos="8528040" algn="l"/>
                <a:tab pos="8976960" algn="l"/>
                <a:tab pos="8978760" algn="l"/>
                <a:tab pos="9428040" algn="l"/>
                <a:tab pos="9877320" algn="l"/>
                <a:tab pos="10326600" algn="l"/>
                <a:tab pos="10779119" algn="l"/>
                <a:tab pos="10780560" algn="l"/>
                <a:tab pos="10782000" algn="l"/>
              </a:tabLst>
            </a:pPr>
            <a:r>
              <a:rPr lang="fr-FR" sz="2400" b="1" i="0" u="none" strike="noStrike" kern="1200" cap="none">
                <a:ln>
                  <a:noFill/>
                </a:ln>
                <a:solidFill>
                  <a:srgbClr val="FF950E"/>
                </a:solidFill>
                <a:latin typeface="Liberation Sans" pitchFamily="18"/>
                <a:ea typeface="Microsoft YaHei" pitchFamily="2"/>
                <a:cs typeface="Arial" pitchFamily="2"/>
              </a:rPr>
              <a:t>					</a:t>
            </a:r>
          </a:p>
        </p:txBody>
      </p:sp>
      <p:sp>
        <p:nvSpPr>
          <p:cNvPr id="5" name="Forme libre 4"/>
          <p:cNvSpPr/>
          <p:nvPr/>
        </p:nvSpPr>
        <p:spPr>
          <a:xfrm>
            <a:off x="2262240" y="667800"/>
            <a:ext cx="6062760" cy="94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6" name="Forme libre 5"/>
          <p:cNvSpPr/>
          <p:nvPr/>
        </p:nvSpPr>
        <p:spPr>
          <a:xfrm>
            <a:off x="1512000" y="1870199"/>
            <a:ext cx="665964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7" name="ZoneTexte 6"/>
          <p:cNvSpPr txBox="1"/>
          <p:nvPr/>
        </p:nvSpPr>
        <p:spPr>
          <a:xfrm>
            <a:off x="72000" y="1838160"/>
            <a:ext cx="1728000" cy="4185719"/>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CAA de Lyon 16 juillet 2015</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8" name="ZoneTexte 7"/>
          <p:cNvSpPr txBox="1"/>
          <p:nvPr/>
        </p:nvSpPr>
        <p:spPr>
          <a:xfrm>
            <a:off x="1296000" y="1296000"/>
            <a:ext cx="7416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Les mesures compensatoires ne sont pas compatibles avec le SDAGE</a:t>
            </a:r>
          </a:p>
        </p:txBody>
      </p:sp>
      <p:pic>
        <p:nvPicPr>
          <p:cNvPr id="9" name=""/>
          <p:cNvPicPr>
            <a:picLocks noChangeAspect="1"/>
          </p:cNvPicPr>
          <p:nvPr/>
        </p:nvPicPr>
        <p:blipFill>
          <a:blip r:embed="rId3" cstate="print">
            <a:alphaModFix/>
            <a:lum/>
          </a:blip>
          <a:srcRect/>
          <a:stretch>
            <a:fillRect/>
          </a:stretch>
        </p:blipFill>
        <p:spPr>
          <a:xfrm>
            <a:off x="1655999" y="2005200"/>
            <a:ext cx="7358040" cy="1882800"/>
          </a:xfrm>
          <a:prstGeom prst="rect">
            <a:avLst/>
          </a:prstGeom>
          <a:noFill/>
          <a:ln>
            <a:noFill/>
          </a:ln>
        </p:spPr>
      </p:pic>
      <p:sp>
        <p:nvSpPr>
          <p:cNvPr id="10" name="Forme libre 9"/>
          <p:cNvSpPr/>
          <p:nvPr/>
        </p:nvSpPr>
        <p:spPr>
          <a:xfrm>
            <a:off x="1152000" y="2808000"/>
            <a:ext cx="8208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30000"/>
            </a:srgbClr>
          </a:solidFill>
          <a:ln w="0">
            <a:solidFill>
              <a:srgbClr val="3465A4"/>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TITRE EN SOHOMA EXTRABOLD CONDENSED – 24 pt">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HIÉRARCHIE DES NORMES</a:t>
            </a:r>
          </a:p>
        </p:txBody>
      </p:sp>
      <p:sp>
        <p:nvSpPr>
          <p:cNvPr id="3" name="Sous-titre 2"/>
          <p:cNvSpPr txBox="1">
            <a:spLocks noGrp="1"/>
          </p:cNvSpPr>
          <p:nvPr>
            <p:ph type="subTitle" idx="4294967295"/>
          </p:nvPr>
        </p:nvSpPr>
        <p:spPr>
          <a:xfrm>
            <a:off x="806760" y="80064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LE DROIT EUROPÉEN</a:t>
            </a:r>
          </a:p>
        </p:txBody>
      </p:sp>
      <p:pic>
        <p:nvPicPr>
          <p:cNvPr id="4" name=""/>
          <p:cNvPicPr>
            <a:picLocks noChangeAspect="1"/>
          </p:cNvPicPr>
          <p:nvPr/>
        </p:nvPicPr>
        <p:blipFill>
          <a:blip r:embed="rId3" cstate="print">
            <a:alphaModFix/>
            <a:lum/>
          </a:blip>
          <a:srcRect/>
          <a:stretch>
            <a:fillRect/>
          </a:stretch>
        </p:blipFill>
        <p:spPr>
          <a:xfrm>
            <a:off x="1655999" y="1455120"/>
            <a:ext cx="5721840" cy="3440880"/>
          </a:xfrm>
          <a:prstGeom prst="rect">
            <a:avLst/>
          </a:prstGeom>
          <a:noFill/>
          <a:ln>
            <a:noFill/>
          </a:ln>
        </p:spPr>
      </p:pic>
      <p:sp>
        <p:nvSpPr>
          <p:cNvPr id="5" name="ZoneTexte 4"/>
          <p:cNvSpPr txBox="1"/>
          <p:nvPr/>
        </p:nvSpPr>
        <p:spPr>
          <a:xfrm rot="946200">
            <a:off x="742816" y="4592405"/>
            <a:ext cx="6696000" cy="494280"/>
          </a:xfrm>
          <a:prstGeom prst="rect">
            <a:avLst/>
          </a:prstGeom>
          <a:solidFill>
            <a:srgbClr val="000000"/>
          </a:solid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800" b="0" i="0" u="none" strike="noStrike" kern="1200" cap="none">
                <a:ln>
                  <a:noFill/>
                </a:ln>
                <a:solidFill>
                  <a:srgbClr val="CC3300"/>
                </a:solidFill>
                <a:latin typeface="Arial Narrow" pitchFamily="34"/>
                <a:ea typeface="Microsoft YaHei" pitchFamily="2"/>
                <a:cs typeface="Arial" pitchFamily="2"/>
              </a:rPr>
              <a:t>Atteindre le bon état des eaux en 2015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a:t>Atteindre le bon état « masse d’eau » par « masse d’eau »</a:t>
            </a:r>
          </a:p>
        </p:txBody>
      </p:sp>
      <p:pic>
        <p:nvPicPr>
          <p:cNvPr id="3" name=""/>
          <p:cNvPicPr>
            <a:picLocks noChangeAspect="1"/>
          </p:cNvPicPr>
          <p:nvPr/>
        </p:nvPicPr>
        <p:blipFill>
          <a:blip r:embed="rId3" cstate="print">
            <a:alphaModFix/>
            <a:lum/>
          </a:blip>
          <a:srcRect/>
          <a:stretch>
            <a:fillRect/>
          </a:stretch>
        </p:blipFill>
        <p:spPr>
          <a:xfrm>
            <a:off x="288000" y="1872000"/>
            <a:ext cx="4478040" cy="2033280"/>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4896000" y="1751039"/>
            <a:ext cx="4331160" cy="1920960"/>
          </a:xfrm>
          <a:prstGeom prst="rect">
            <a:avLst/>
          </a:prstGeom>
          <a:noFill/>
          <a:ln>
            <a:noFill/>
          </a:ln>
        </p:spPr>
      </p:pic>
      <p:sp>
        <p:nvSpPr>
          <p:cNvPr id="5" name="ZoneTexte 4"/>
          <p:cNvSpPr txBox="1"/>
          <p:nvPr/>
        </p:nvSpPr>
        <p:spPr>
          <a:xfrm>
            <a:off x="1584000" y="4104000"/>
            <a:ext cx="5544000" cy="2394719"/>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1800" b="0" i="0" u="none" strike="noStrike" kern="1200" cap="none">
                <a:ln>
                  <a:noFill/>
                </a:ln>
                <a:solidFill>
                  <a:srgbClr val="000000"/>
                </a:solidFill>
                <a:latin typeface="Arial" pitchFamily="34"/>
                <a:ea typeface="Arial" pitchFamily="34"/>
                <a:cs typeface="Arial" pitchFamily="34"/>
              </a:rPr>
              <a:t>Rivières / Plans d’eau / Eaux souterraines / Lagunes</a:t>
            </a:r>
          </a:p>
          <a:p>
            <a:pPr marL="0" marR="0" lvl="0" indent="0" rtl="0" hangingPunct="0">
              <a:lnSpc>
                <a:spcPct val="100000"/>
              </a:lnSpc>
              <a:spcBef>
                <a:spcPts val="0"/>
              </a:spcBef>
              <a:spcAft>
                <a:spcPts val="0"/>
              </a:spcAft>
              <a:buNone/>
              <a:tabLst/>
            </a:pPr>
            <a:r>
              <a:rPr lang="fr-FR" sz="1800" b="0" i="0" u="none" strike="noStrike" kern="1200" cap="none">
                <a:ln>
                  <a:noFill/>
                </a:ln>
                <a:solidFill>
                  <a:srgbClr val="000000"/>
                </a:solidFill>
                <a:latin typeface="Arial" pitchFamily="34"/>
                <a:ea typeface="Arial" pitchFamily="34"/>
                <a:cs typeface="Arial" pitchFamily="34"/>
              </a:rPr>
              <a:t>Zones côtières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a:t>Le bon état, c’est quoi ?</a:t>
            </a:r>
          </a:p>
        </p:txBody>
      </p:sp>
      <p:pic>
        <p:nvPicPr>
          <p:cNvPr id="3" name=""/>
          <p:cNvPicPr>
            <a:picLocks noChangeAspect="1"/>
          </p:cNvPicPr>
          <p:nvPr/>
        </p:nvPicPr>
        <p:blipFill>
          <a:blip r:embed="rId3" cstate="print">
            <a:alphaModFix/>
            <a:lum/>
          </a:blip>
          <a:srcRect/>
          <a:stretch>
            <a:fillRect/>
          </a:stretch>
        </p:blipFill>
        <p:spPr>
          <a:xfrm>
            <a:off x="2520000" y="1004400"/>
            <a:ext cx="4320000" cy="2307600"/>
          </a:xfrm>
          <a:prstGeom prst="rect">
            <a:avLst/>
          </a:prstGeom>
          <a:noFill/>
          <a:ln>
            <a:noFill/>
          </a:ln>
        </p:spPr>
      </p:pic>
      <p:sp>
        <p:nvSpPr>
          <p:cNvPr id="4" name="ZoneTexte 3"/>
          <p:cNvSpPr txBox="1"/>
          <p:nvPr/>
        </p:nvSpPr>
        <p:spPr>
          <a:xfrm>
            <a:off x="1365840" y="1224000"/>
            <a:ext cx="1226160" cy="324000"/>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marR="0" lvl="0" indent="0" algn="l" rtl="0" hangingPunct="1">
              <a:lnSpc>
                <a:spcPct val="100000"/>
              </a:lnSpc>
              <a:spcBef>
                <a:spcPts val="320"/>
              </a:spcBef>
              <a:spcAft>
                <a:spcPts val="0"/>
              </a:spcAft>
              <a:buNone/>
              <a:tabLst>
                <a:tab pos="0" algn="l"/>
              </a:tabLst>
            </a:pPr>
            <a:r>
              <a:rPr lang="fr-FR" sz="1600" b="1" i="0" u="sng" strike="noStrike" cap="none" spc="0" baseline="0">
                <a:solidFill>
                  <a:srgbClr val="000000"/>
                </a:solidFill>
                <a:uFillTx/>
                <a:latin typeface="Arial Narrow"/>
                <a:cs typeface="Arial Narrow"/>
              </a:rPr>
              <a:t>En surface :</a:t>
            </a:r>
          </a:p>
        </p:txBody>
      </p:sp>
      <p:sp>
        <p:nvSpPr>
          <p:cNvPr id="5" name="ZoneTexte 4"/>
          <p:cNvSpPr txBox="1"/>
          <p:nvPr/>
        </p:nvSpPr>
        <p:spPr>
          <a:xfrm>
            <a:off x="360000" y="3420000"/>
            <a:ext cx="1226160" cy="324000"/>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marL="0" marR="0" lvl="0" indent="0" algn="l" rtl="0" hangingPunct="1">
              <a:lnSpc>
                <a:spcPct val="100000"/>
              </a:lnSpc>
              <a:spcBef>
                <a:spcPts val="320"/>
              </a:spcBef>
              <a:spcAft>
                <a:spcPts val="0"/>
              </a:spcAft>
              <a:buNone/>
              <a:tabLst>
                <a:tab pos="0" algn="l"/>
              </a:tabLst>
            </a:pPr>
            <a:r>
              <a:rPr lang="fr-FR" sz="1600" b="1" i="0" u="sng" strike="noStrike" cap="none" spc="0" baseline="0">
                <a:solidFill>
                  <a:srgbClr val="000000"/>
                </a:solidFill>
                <a:uFillTx/>
                <a:latin typeface="Arial Narrow"/>
                <a:cs typeface="Arial Narrow"/>
              </a:rPr>
              <a:t>Sous terre :</a:t>
            </a:r>
          </a:p>
        </p:txBody>
      </p:sp>
      <p:pic>
        <p:nvPicPr>
          <p:cNvPr id="6" name=""/>
          <p:cNvPicPr>
            <a:picLocks noChangeAspect="1"/>
          </p:cNvPicPr>
          <p:nvPr/>
        </p:nvPicPr>
        <p:blipFill>
          <a:blip r:embed="rId4" cstate="print">
            <a:alphaModFix/>
            <a:lum/>
          </a:blip>
          <a:srcRect/>
          <a:stretch>
            <a:fillRect/>
          </a:stretch>
        </p:blipFill>
        <p:spPr>
          <a:xfrm>
            <a:off x="2015999" y="3528000"/>
            <a:ext cx="4457880" cy="1571039"/>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HIÉRARCHIE DES NORMES</a:t>
            </a:r>
          </a:p>
        </p:txBody>
      </p:sp>
      <p:sp>
        <p:nvSpPr>
          <p:cNvPr id="3" name="Sous-titre 2"/>
          <p:cNvSpPr txBox="1">
            <a:spLocks noGrp="1"/>
          </p:cNvSpPr>
          <p:nvPr>
            <p:ph type="subTitle" idx="4294967295"/>
          </p:nvPr>
        </p:nvSpPr>
        <p:spPr>
          <a:xfrm>
            <a:off x="806760" y="800640"/>
            <a:ext cx="6400440" cy="131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Bef>
                <a:spcPts val="360"/>
              </a:spcBef>
              <a:buNone/>
              <a:tabLst>
                <a:tab pos="0" algn="l"/>
              </a:tabLst>
            </a:pPr>
            <a:r>
              <a:rPr lang="fr-FR" sz="1800">
                <a:solidFill>
                  <a:srgbClr val="FF0000"/>
                </a:solidFill>
                <a:latin typeface="Arial Narrow" pitchFamily="18"/>
              </a:rPr>
              <a:t>La loi sur l’eau =&gt; </a:t>
            </a:r>
            <a:r>
              <a:rPr lang="fr-FR">
                <a:solidFill>
                  <a:srgbClr val="FF0000"/>
                </a:solidFill>
                <a:latin typeface="Arial Narrow" pitchFamily="34"/>
              </a:rPr>
              <a:t>« </a:t>
            </a:r>
            <a:r>
              <a:rPr lang="fr-FR" b="1">
                <a:solidFill>
                  <a:srgbClr val="FF0000"/>
                </a:solidFill>
                <a:latin typeface="Arial Narrow" pitchFamily="34"/>
              </a:rPr>
              <a:t>l’</a:t>
            </a:r>
            <a:r>
              <a:rPr lang="fr-FR">
                <a:solidFill>
                  <a:srgbClr val="FF0000"/>
                </a:solidFill>
                <a:latin typeface="Arial Narrow" pitchFamily="34"/>
              </a:rPr>
              <a:t> </a:t>
            </a:r>
            <a:r>
              <a:rPr lang="fr-FR" b="1">
                <a:solidFill>
                  <a:srgbClr val="FF0000"/>
                </a:solidFill>
                <a:latin typeface="Arial Narrow" pitchFamily="34"/>
              </a:rPr>
              <a:t>objectif de gestion équilibrée et durable de la ressource en eau</a:t>
            </a:r>
            <a:r>
              <a:rPr lang="fr-FR">
                <a:solidFill>
                  <a:srgbClr val="FF0000"/>
                </a:solidFill>
                <a:latin typeface="Arial Narrow" pitchFamily="34"/>
              </a:rPr>
              <a:t> » (L 211-1)</a:t>
            </a:r>
          </a:p>
        </p:txBody>
      </p:sp>
      <p:sp>
        <p:nvSpPr>
          <p:cNvPr id="4"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r>
              <a:rPr lang="fr-FR">
                <a:latin typeface="Arial Narrow" pitchFamily="34"/>
              </a:rPr>
              <a:t>Cette gestion prend en compte les adaptations nécessaires au changement climatique et vise à assurer :</a:t>
            </a:r>
          </a:p>
          <a:p>
            <a:pPr marL="0" lvl="0" indent="0">
              <a:buNone/>
            </a:pPr>
            <a:r>
              <a:rPr lang="fr-FR">
                <a:latin typeface="Arial Narrow" pitchFamily="34"/>
              </a:rPr>
              <a:t>1°) La prévention des inondations et la préservation des écosystèmes aquatiques, des sites et des zones humides;</a:t>
            </a:r>
          </a:p>
          <a:p>
            <a:pPr marL="0" lvl="0" indent="0">
              <a:buNone/>
            </a:pPr>
            <a:r>
              <a:rPr lang="fr-FR">
                <a:latin typeface="Arial Narrow" pitchFamily="34"/>
              </a:rPr>
              <a:t>2°) La protection des eaux et la lutte contre toute pollution;</a:t>
            </a:r>
          </a:p>
          <a:p>
            <a:pPr marL="0" lvl="0" indent="0">
              <a:buNone/>
            </a:pPr>
            <a:r>
              <a:rPr lang="fr-FR">
                <a:latin typeface="Arial Narrow" pitchFamily="34"/>
              </a:rPr>
              <a:t>3°) La restauration de la qualité de ces eaux et leur régénération ;</a:t>
            </a:r>
          </a:p>
          <a:p>
            <a:pPr marL="0" lvl="0" indent="0">
              <a:buNone/>
            </a:pPr>
            <a:r>
              <a:rPr lang="fr-FR">
                <a:latin typeface="Arial Narrow" pitchFamily="34"/>
              </a:rPr>
              <a:t>4°) Le développement, la mobilisation, la création et la protection de la ressource en eau ;</a:t>
            </a:r>
          </a:p>
          <a:p>
            <a:pPr marL="0" lvl="0" indent="0">
              <a:buNone/>
            </a:pPr>
            <a:r>
              <a:rPr lang="fr-FR">
                <a:latin typeface="Arial Narrow" pitchFamily="34"/>
              </a:rPr>
              <a:t>5°) La valorisation de l'eau comme ressource économique ;</a:t>
            </a:r>
          </a:p>
          <a:p>
            <a:pPr marL="0" lvl="0" indent="0">
              <a:buNone/>
            </a:pPr>
            <a:r>
              <a:rPr lang="fr-FR">
                <a:latin typeface="Arial Narrow" pitchFamily="34"/>
              </a:rPr>
              <a:t>6°) La promotion d'une utilisation efficace, économe et durable de la ressource en eau ;</a:t>
            </a:r>
          </a:p>
          <a:p>
            <a:pPr marL="0" lvl="0" indent="0">
              <a:buNone/>
            </a:pPr>
            <a:r>
              <a:rPr lang="fr-FR">
                <a:latin typeface="Arial Narrow" pitchFamily="34"/>
              </a:rPr>
              <a:t>7°) Le rétablissement de la continuité écologique au sein des bassins hydrographiques.</a:t>
            </a:r>
          </a:p>
          <a:p>
            <a:pPr lvl="0">
              <a:buNone/>
            </a:pPr>
            <a:endParaRPr lang="fr-FR">
              <a:latin typeface="Arial Narrow" pitchFamily="34"/>
            </a:endParaRPr>
          </a:p>
          <a:p>
            <a:pPr lvl="0">
              <a:buNone/>
            </a:pPr>
            <a:endParaRPr lang="fr-FR"/>
          </a:p>
          <a:p>
            <a:pPr lvl="0">
              <a:buNone/>
            </a:pPr>
            <a:endParaRPr lang="fr-FR"/>
          </a:p>
          <a:p>
            <a:pPr lvl="0">
              <a:buNone/>
            </a:pPr>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720000" y="223200"/>
            <a:ext cx="8229240" cy="856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a:t>Les priorités de la gestion équilibrée et durable</a:t>
            </a:r>
          </a:p>
        </p:txBody>
      </p:sp>
      <p:sp>
        <p:nvSpPr>
          <p:cNvPr id="3" name="Espace réservé du contenu 3"/>
          <p:cNvSpPr txBox="1">
            <a:spLocks noGrp="1"/>
          </p:cNvSpPr>
          <p:nvPr>
            <p:ph type="body" idx="4294967295"/>
          </p:nvPr>
        </p:nvSpPr>
        <p:spPr>
          <a:xfrm>
            <a:off x="806760" y="1628999"/>
            <a:ext cx="7335720" cy="2965319"/>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defPPr>
            <a:lvl1pPr marL="432000" lvl="0" indent="-324000" algn="l" rtl="0" hangingPunct="1">
              <a:lnSpc>
                <a:spcPct val="100000"/>
              </a:lnSpc>
              <a:spcBef>
                <a:spcPts val="1417"/>
              </a:spcBef>
              <a:spcAft>
                <a:spcPts val="0"/>
              </a:spcAft>
              <a:buSzPct val="45000"/>
              <a:buFont typeface="StarSymbol"/>
              <a:buChar char="●"/>
              <a:defRPr lang="fr-FR" sz="16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1pPr>
            <a:lvl2pPr marL="864000" lvl="1" indent="-324000" algn="l" rtl="0" hangingPunct="1">
              <a:lnSpc>
                <a:spcPct val="100000"/>
              </a:lnSpc>
              <a:spcBef>
                <a:spcPts val="1134"/>
              </a:spcBef>
              <a:spcAft>
                <a:spcPts val="0"/>
              </a:spcAft>
              <a:buSzPct val="75000"/>
              <a:buFont typeface="StarSymbol"/>
              <a:buChar char="–"/>
              <a:defRPr lang="fr-FR" sz="12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2pPr>
            <a:lvl3pPr marL="1295999" lvl="2" indent="-288000" algn="l" rtl="0" hangingPunct="1">
              <a:lnSpc>
                <a:spcPct val="100000"/>
              </a:lnSpc>
              <a:spcBef>
                <a:spcPts val="850"/>
              </a:spcBef>
              <a:spcAft>
                <a:spcPts val="0"/>
              </a:spcAft>
              <a:buSzPct val="45000"/>
              <a:buFont typeface="StarSymbol"/>
              <a:buChar char="●"/>
              <a:defRPr lang="fr-FR" sz="11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3pPr>
            <a:lvl4pPr marL="1728000" lvl="3" indent="-216000" algn="l" rtl="0" hangingPunct="1">
              <a:lnSpc>
                <a:spcPct val="100000"/>
              </a:lnSpc>
              <a:spcBef>
                <a:spcPts val="567"/>
              </a:spcBef>
              <a:spcAft>
                <a:spcPts val="0"/>
              </a:spcAft>
              <a:buSzPct val="75000"/>
              <a:buFont typeface="StarSymbol"/>
              <a:buChar char="–"/>
              <a:defRPr lang="fr-FR" sz="105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4pPr>
            <a:lvl5pPr marL="2160000" lvl="4"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5pPr>
            <a:lvl6pPr marL="2592000" lvl="5"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6pPr>
            <a:lvl7pPr marL="3024000" lvl="6"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7pPr>
            <a:lvl8pPr marL="3456000" lvl="7"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8pPr>
            <a:lvl9pPr marL="3887999" lvl="8" indent="-216000" algn="l" rtl="0" hangingPunct="1">
              <a:lnSpc>
                <a:spcPct val="100000"/>
              </a:lnSpc>
              <a:spcBef>
                <a:spcPts val="283"/>
              </a:spcBef>
              <a:spcAft>
                <a:spcPts val="0"/>
              </a:spcAft>
              <a:buSzPct val="45000"/>
              <a:buFont typeface="StarSymbol"/>
              <a:buChar char="●"/>
              <a:defRPr lang="fr-FR" sz="2000" b="0" i="0" u="none" strike="noStrike" kern="1200" cap="none" spc="0" baseline="0">
                <a:ln>
                  <a:noFill/>
                </a:ln>
                <a:solidFill>
                  <a:srgbClr val="000000"/>
                </a:solidFill>
                <a:highlight>
                  <a:scrgbClr r="0" g="0" b="0">
                    <a:alpha val="0"/>
                  </a:scrgbClr>
                </a:highlight>
                <a:latin typeface="Arial Narrow"/>
                <a:ea typeface="Microsoft YaHei" pitchFamily="2"/>
                <a:cs typeface="Arial Narrow"/>
              </a:defRPr>
            </a:lvl9pPr>
          </a:lstStyle>
          <a:p>
            <a:pPr lvl="0">
              <a:buNone/>
            </a:pPr>
            <a:endParaRPr lang="fr-FR">
              <a:latin typeface="Arial Narrow" pitchFamily="34"/>
            </a:endParaRPr>
          </a:p>
          <a:p>
            <a:pPr lvl="0">
              <a:buNone/>
            </a:pPr>
            <a:endParaRPr lang="fr-FR">
              <a:latin typeface="Arial Narrow" pitchFamily="34"/>
            </a:endParaRPr>
          </a:p>
          <a:p>
            <a:pPr lvl="0">
              <a:buNone/>
            </a:pPr>
            <a:endParaRPr lang="fr-FR"/>
          </a:p>
          <a:p>
            <a:pPr lvl="0">
              <a:buNone/>
            </a:pPr>
            <a:endParaRPr lang="fr-FR"/>
          </a:p>
          <a:p>
            <a:pPr lvl="0">
              <a:buNone/>
            </a:pPr>
            <a:endParaRPr lang="fr-FR"/>
          </a:p>
        </p:txBody>
      </p:sp>
      <p:sp>
        <p:nvSpPr>
          <p:cNvPr id="4" name="ZoneTexte 3"/>
          <p:cNvSpPr txBox="1"/>
          <p:nvPr/>
        </p:nvSpPr>
        <p:spPr>
          <a:xfrm>
            <a:off x="720000" y="1728000"/>
            <a:ext cx="8008199" cy="273312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0">
              <a:lnSpc>
                <a:spcPct val="100000"/>
              </a:lnSpc>
              <a:spcBef>
                <a:spcPts val="0"/>
              </a:spcBef>
              <a:spcAft>
                <a:spcPts val="0"/>
              </a:spcAft>
              <a:buNone/>
              <a:tabLst/>
            </a:pPr>
            <a:r>
              <a:rPr lang="fr-FR" sz="1600" b="1" i="1" u="none" strike="noStrike" kern="1200" cap="none">
                <a:ln>
                  <a:noFill/>
                </a:ln>
                <a:latin typeface="Arial Narrow" pitchFamily="34"/>
                <a:ea typeface="Microsoft YaHei" pitchFamily="2"/>
                <a:cs typeface="Arial" pitchFamily="2"/>
              </a:rPr>
              <a:t>Priorité </a:t>
            </a:r>
            <a:r>
              <a:rPr lang="fr-FR" sz="1600" b="0" i="1" u="none" strike="noStrike" kern="1200" cap="none">
                <a:ln>
                  <a:noFill/>
                </a:ln>
                <a:latin typeface="Arial Narrow" pitchFamily="34"/>
                <a:ea typeface="Microsoft YaHei" pitchFamily="2"/>
                <a:cs typeface="Arial" pitchFamily="2"/>
              </a:rPr>
              <a:t>satisfaire les exigences :</a:t>
            </a:r>
          </a:p>
          <a:p>
            <a:pPr marL="0" marR="0" lvl="2" indent="0" rtl="0" hangingPunct="0">
              <a:lnSpc>
                <a:spcPct val="100000"/>
              </a:lnSpc>
              <a:spcBef>
                <a:spcPts val="0"/>
              </a:spcBef>
              <a:spcAft>
                <a:spcPts val="0"/>
              </a:spcAft>
              <a:buSzPct val="45000"/>
              <a:buFont typeface="StarSymbol"/>
              <a:buChar char="●"/>
              <a:tabLst/>
            </a:pPr>
            <a:r>
              <a:rPr lang="fr-FR" sz="1300" b="0" i="0" u="none" strike="noStrike" kern="1200" cap="none">
                <a:ln>
                  <a:noFill/>
                </a:ln>
                <a:latin typeface="Liberation Sans" pitchFamily="18"/>
                <a:ea typeface="Microsoft YaHei" pitchFamily="2"/>
                <a:cs typeface="Arial" pitchFamily="2"/>
              </a:rPr>
              <a:t>de la santé, de la salubrité publique, de la sécurité civile</a:t>
            </a:r>
          </a:p>
          <a:p>
            <a:pPr marL="0" marR="0" lvl="2" indent="0" rtl="0" hangingPunct="0">
              <a:lnSpc>
                <a:spcPct val="100000"/>
              </a:lnSpc>
              <a:spcBef>
                <a:spcPts val="0"/>
              </a:spcBef>
              <a:spcAft>
                <a:spcPts val="0"/>
              </a:spcAft>
              <a:buSzPct val="45000"/>
              <a:buFont typeface="StarSymbol"/>
              <a:buChar char="●"/>
              <a:tabLst/>
            </a:pPr>
            <a:r>
              <a:rPr lang="fr-FR" sz="1300" b="0" i="0" u="none" strike="noStrike" kern="1200" cap="none">
                <a:ln>
                  <a:noFill/>
                </a:ln>
                <a:latin typeface="Liberation Sans" pitchFamily="18"/>
                <a:ea typeface="Microsoft YaHei" pitchFamily="2"/>
                <a:cs typeface="Arial" pitchFamily="2"/>
              </a:rPr>
              <a:t>l'alimentation en eau potable de la population.</a:t>
            </a:r>
          </a:p>
          <a:p>
            <a:pPr marL="0" marR="0" lvl="0" indent="0" rtl="0" hangingPunct="0">
              <a:lnSpc>
                <a:spcPct val="100000"/>
              </a:lnSpc>
              <a:spcBef>
                <a:spcPts val="0"/>
              </a:spcBef>
              <a:spcAft>
                <a:spcPts val="0"/>
              </a:spcAft>
              <a:buNone/>
              <a:tabLst/>
            </a:pPr>
            <a:endParaRPr lang="fr-FR" sz="13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r>
              <a:rPr lang="fr-FR" sz="1300" b="1" i="0" u="none" strike="noStrike" kern="1200" cap="none">
                <a:ln>
                  <a:noFill/>
                </a:ln>
                <a:latin typeface="Liberation Sans" pitchFamily="18"/>
                <a:ea typeface="Microsoft YaHei" pitchFamily="2"/>
                <a:cs typeface="Arial" pitchFamily="2"/>
              </a:rPr>
              <a:t>Puis</a:t>
            </a:r>
            <a:r>
              <a:rPr lang="fr-FR" sz="1300" b="0" i="0" u="none" strike="noStrike" kern="1200" cap="none">
                <a:ln>
                  <a:noFill/>
                </a:ln>
                <a:latin typeface="Liberation Sans" pitchFamily="18"/>
                <a:ea typeface="Microsoft YaHei" pitchFamily="2"/>
                <a:cs typeface="Arial" pitchFamily="2"/>
              </a:rPr>
              <a:t>, satisfaire ou concilier les exigences :</a:t>
            </a:r>
          </a:p>
          <a:p>
            <a:pPr marL="0" marR="0" lvl="2" indent="0" rtl="0" hangingPunct="0">
              <a:lnSpc>
                <a:spcPct val="100000"/>
              </a:lnSpc>
              <a:spcBef>
                <a:spcPts val="0"/>
              </a:spcBef>
              <a:spcAft>
                <a:spcPts val="0"/>
              </a:spcAft>
              <a:buSzPct val="45000"/>
              <a:buFont typeface="StarSymbol"/>
              <a:buChar char="●"/>
              <a:tabLst/>
            </a:pPr>
            <a:r>
              <a:rPr lang="fr-FR" sz="1300" b="0" i="0" u="none" strike="noStrike" kern="1200" cap="none">
                <a:ln>
                  <a:noFill/>
                </a:ln>
                <a:latin typeface="Liberation Sans" pitchFamily="18"/>
                <a:ea typeface="Microsoft YaHei" pitchFamily="2"/>
                <a:cs typeface="Arial" pitchFamily="2"/>
              </a:rPr>
              <a:t>de la vie biologique du milieu récepteur</a:t>
            </a:r>
          </a:p>
          <a:p>
            <a:pPr marL="0" marR="0" lvl="2" indent="0" rtl="0" hangingPunct="0">
              <a:lnSpc>
                <a:spcPct val="100000"/>
              </a:lnSpc>
              <a:spcBef>
                <a:spcPts val="0"/>
              </a:spcBef>
              <a:spcAft>
                <a:spcPts val="0"/>
              </a:spcAft>
              <a:buSzPct val="45000"/>
              <a:buFont typeface="StarSymbol"/>
              <a:buChar char="●"/>
              <a:tabLst/>
            </a:pPr>
            <a:r>
              <a:rPr lang="fr-FR" sz="1300" b="0" i="0" u="none" strike="noStrike" kern="1200" cap="none">
                <a:ln>
                  <a:noFill/>
                </a:ln>
                <a:latin typeface="Liberation Sans" pitchFamily="18"/>
                <a:ea typeface="Microsoft YaHei" pitchFamily="2"/>
                <a:cs typeface="Arial" pitchFamily="2"/>
              </a:rPr>
              <a:t>du libre écoulement des eaux et de la protection contre les inondations ;</a:t>
            </a:r>
          </a:p>
          <a:p>
            <a:pPr marL="0" marR="0" lvl="2" indent="0" rtl="0" hangingPunct="0">
              <a:lnSpc>
                <a:spcPct val="100000"/>
              </a:lnSpc>
              <a:spcBef>
                <a:spcPts val="0"/>
              </a:spcBef>
              <a:spcAft>
                <a:spcPts val="0"/>
              </a:spcAft>
              <a:buSzPct val="45000"/>
              <a:buFont typeface="StarSymbol"/>
              <a:buChar char="●"/>
              <a:tabLst/>
            </a:pPr>
            <a:r>
              <a:rPr lang="fr-FR" sz="1300" b="0" i="0" u="none" strike="noStrike" kern="1200" cap="none">
                <a:ln>
                  <a:noFill/>
                </a:ln>
                <a:latin typeface="Liberation Sans" pitchFamily="18"/>
                <a:ea typeface="Microsoft YaHei" pitchFamily="2"/>
                <a:cs typeface="Arial" pitchFamily="2"/>
              </a:rPr>
              <a:t>de l'agriculture, des pêches et des cultures marines, de la pêche en eau douce, de l'industrie, de la production d'énergie, en particulier pour assurer la sécurité du système électrique, des transports, du tourisme, de la protection des sites, des loisirs et des sports nautiques ainsi que de toutes autres activités humaines légalement exercées.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age de couverture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 titre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 intérieure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1131</Words>
  <Application>Microsoft Office PowerPoint</Application>
  <PresentationFormat>Affichage à l'écran (4:3)</PresentationFormat>
  <Paragraphs>381</Paragraphs>
  <Slides>45</Slides>
  <Notes>45</Notes>
  <HiddenSlides>0</HiddenSlides>
  <MMClips>0</MMClips>
  <ScaleCrop>false</ScaleCrop>
  <HeadingPairs>
    <vt:vector size="4" baseType="variant">
      <vt:variant>
        <vt:lpstr>Thème</vt:lpstr>
      </vt:variant>
      <vt:variant>
        <vt:i4>3</vt:i4>
      </vt:variant>
      <vt:variant>
        <vt:lpstr>Titres des diapositives</vt:lpstr>
      </vt:variant>
      <vt:variant>
        <vt:i4>45</vt:i4>
      </vt:variant>
    </vt:vector>
  </HeadingPairs>
  <TitlesOfParts>
    <vt:vector size="48" baseType="lpstr">
      <vt:lpstr>Page de couverture - fond blanc</vt:lpstr>
      <vt:lpstr>page titre - fond blanc</vt:lpstr>
      <vt:lpstr>Page intérieure - fond blanc</vt:lpstr>
      <vt:lpstr>Diapositive 1</vt:lpstr>
      <vt:lpstr>Portée juridique du SDAGE et du SAGE</vt:lpstr>
      <vt:lpstr>PLAN</vt:lpstr>
      <vt:lpstr>PYRAMIDE  </vt:lpstr>
      <vt:lpstr>HIÉRARCHIE DES NORMES</vt:lpstr>
      <vt:lpstr>Atteindre le bon état « masse d’eau » par « masse d’eau »</vt:lpstr>
      <vt:lpstr>Le bon état, c’est quoi ?</vt:lpstr>
      <vt:lpstr>HIÉRARCHIE DES NORMES</vt:lpstr>
      <vt:lpstr>Les priorités de la gestion équilibrée et durable</vt:lpstr>
      <vt:lpstr>HIÉRARCHIE DES NORMES</vt:lpstr>
      <vt:lpstr>HIÉRARCHIE DES NORMES</vt:lpstr>
      <vt:lpstr>LE SDAGE</vt:lpstr>
      <vt:lpstr>LE SDAGE</vt:lpstr>
      <vt:lpstr>LE SDAGE</vt:lpstr>
      <vt:lpstr>LE SDAGE</vt:lpstr>
      <vt:lpstr>LES SAGE</vt:lpstr>
      <vt:lpstr>LES SAGE</vt:lpstr>
      <vt:lpstr>LES SAGE</vt:lpstr>
      <vt:lpstr>LES SAGE</vt:lpstr>
      <vt:lpstr>LES SAGE</vt:lpstr>
      <vt:lpstr>LES SAGE</vt:lpstr>
      <vt:lpstr>Portée juridique </vt:lpstr>
      <vt:lpstr>Portée juridique</vt:lpstr>
      <vt:lpstr>Portée juridique : le SAGE  Les décisions concernées</vt:lpstr>
      <vt:lpstr>Portée juridique : le SAGE  Les décisions concernées</vt:lpstr>
      <vt:lpstr>Portée juridique :   compatibilité /  conformité et prise en compte</vt:lpstr>
      <vt:lpstr>Portée juridique : illustrations  le respect du lien de compatibilité avec les décisions prises dans le domaine de l’eau</vt:lpstr>
      <vt:lpstr>Portée juridique : illustrations   interprétation de la disposition 8-02 du SDAGE RM 2009-2015 par le JA</vt:lpstr>
      <vt:lpstr>Portée juridique : illustrations Interprétation de la disposition 8-02 du SDAGE RM 2009-2015 par le JA  le cas du remblais en champs d’expansion de crue</vt:lpstr>
      <vt:lpstr>Portée juridique : illustrations Interprétation de la disposition 8-02 du SDAGE RM 2009-2015 par le JA  le cas du remblais en champs d’expansion de crue</vt:lpstr>
      <vt:lpstr>Portée juridique : illustrations Interprétation de la disposition 8-02 du SDAGE RM 2009-2015 par le JA  le cas de l aménagement en zone inondable</vt:lpstr>
      <vt:lpstr>Portée juridique : illustrations Interprétation de la disposition 8-02 du SDAGE RM 2009-2015 par le JA  le cas de la digue de protection de l’usine CANSON à ANNONAY (07)</vt:lpstr>
      <vt:lpstr>Portée juridique : illustrations Interprétation de la disposition 8-02 du SDAGE RM 2009-2015 par le JA  le cas de la digue de protection de l’usine CANSON à ANNONAY (07)</vt:lpstr>
      <vt:lpstr>Portée juridique : illustrations Interprétation de la disposition 8-02 du SDAGE RM 2009-2015 par le JA  le cas de la digue de protection de l’usine CANSON à ANNONAY (07)</vt:lpstr>
      <vt:lpstr>Portée juridique : illustrations Interprétation de la disposition 8-02 du SDAGE RM 2009-2015 par le JA  le cas de la digue de protection de l’usine CANSON à ANNONAY (07)</vt:lpstr>
      <vt:lpstr>Portée juridique : illustrations   interprétation de la disposition 6A-11 du SDAGE RM 2009-2015 par le JA</vt:lpstr>
      <vt:lpstr>Portée juridique : illustrations  interprétation de la disposition 6A-11 du SDAGE RM 2009-2015 par le JA</vt:lpstr>
      <vt:lpstr>Portée juridique : illustrations  interprétation de la disposition 6A-11 du SDAGE RM 2009-2015 par le JA</vt:lpstr>
      <vt:lpstr>Portée juridique : illustrations  interprétation de la disposition 6A-11 du SDAGE RM 2009-2015 par le JA</vt:lpstr>
      <vt:lpstr>Portée juridique : illustrations   interprétation de la disposition 6B-6 du SDAGE RM 2009-2015 par le JA</vt:lpstr>
      <vt:lpstr>Portée juridique : illustrations  interprétation de la disposition 6B-6 du SDAGE RM 2009-2015 par le JA</vt:lpstr>
      <vt:lpstr>Portée juridique : illustrations  interprétation de la disposition 6A-11 du SDAGE RM 2009-2015 par le JA</vt:lpstr>
      <vt:lpstr>Portée juridique : illustrations  interprétation de la disposition 6A-11 du SDAGE RM 2009-2015 par le JA</vt:lpstr>
      <vt:lpstr>Portée juridique : illustrations  interprétation de la disposition 6A-11 du SDAGE RM 2009-2015 par le JA</vt:lpstr>
      <vt:lpstr>Portée juridique : illustrations  interprétation de la disposition 6A-11 du SDAGE RM 2009-2015 par le 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dc:creator>
  <cp:lastModifiedBy>Anne</cp:lastModifiedBy>
  <cp:revision>42</cp:revision>
  <cp:lastPrinted>2016-06-09T12:29:15Z</cp:lastPrinted>
  <dcterms:created xsi:type="dcterms:W3CDTF">2016-11-30T11:54:34Z</dcterms:created>
  <dcterms:modified xsi:type="dcterms:W3CDTF">2017-01-10T13:37:36Z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vt:r8>
  </property>
  <property fmtid="{D5CDD505-2E9C-101B-9397-08002B2CF9AE}" pid="8" name="PresentationFormat">
    <vt:lpwstr>Affichage à l'écran (16:9)</vt:lpwstr>
  </property>
  <property fmtid="{D5CDD505-2E9C-101B-9397-08002B2CF9AE}" pid="9" name="ScaleCrop">
    <vt:bool>false</vt:bool>
  </property>
  <property fmtid="{D5CDD505-2E9C-101B-9397-08002B2CF9AE}" pid="10" name="ShareDoc">
    <vt:bool>false</vt:bool>
  </property>
  <property fmtid="{D5CDD505-2E9C-101B-9397-08002B2CF9AE}" pid="11" name="Slides">
    <vt:r8>3</vt:r8>
  </property>
</Properties>
</file>