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51435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1400"/>
            </a:pPr>
            <a:endParaRPr lang="fr-FR" sz="1200" dirty="0"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hangingPunct="0">
              <a:buNone/>
              <a:defRPr sz="1400"/>
            </a:pPr>
            <a:fld id="{543FBE36-5F67-4514-8225-CF3CB9D512B4}" type="datetimeFigureOut">
              <a:t>10/01/2017</a:t>
            </a:fld>
            <a:endParaRPr lang="fr-FR" sz="1200" dirty="0"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1400"/>
            </a:pPr>
            <a:endParaRPr lang="fr-FR" sz="1200" dirty="0"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hangingPunct="0">
              <a:buNone/>
              <a:defRPr sz="1400"/>
            </a:pPr>
            <a:fld id="{F7250FAB-E96A-4920-B349-68E87AEA00CB}" type="slidenum">
              <a:t>‹N°›</a:t>
            </a:fld>
            <a:endParaRPr lang="fr-FR" sz="1200" dirty="0"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8E8BBF59-0935-4A62-8E90-3696FA26270F}" type="datetimeFigureOut">
              <a:t>10/01/2017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0318055-D543-4B23-9335-C7ACC389210B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799" y="1143000"/>
            <a:ext cx="5486040" cy="308592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040" cy="3600000"/>
          </a:xfrm>
        </p:spPr>
        <p:txBody>
          <a:bodyPr wrap="square" lIns="91440" tIns="45720" rIns="91440" bIns="45720" anchor="t"/>
          <a:lstStyle/>
          <a:p>
            <a:endParaRPr lang="fr-FR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8279"/>
          </a:xfrm>
        </p:spPr>
        <p:txBody>
          <a:bodyPr wrap="square" lIns="91440" tIns="45720" rIns="91440" bIns="45720"/>
          <a:lstStyle/>
          <a:p>
            <a:pPr lvl="0" hangingPunct="1"/>
            <a:fld id="{2B03CFD1-E9E9-4774-8824-1E7C28282082}" type="slidenum">
              <a:t>1</a:t>
            </a:fld>
            <a:endParaRPr lang="fr-FR" sz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240" y="694800"/>
            <a:ext cx="6095160" cy="34286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240" y="694800"/>
            <a:ext cx="6095160" cy="34286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240" y="694800"/>
            <a:ext cx="6095160" cy="34286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240" y="694800"/>
            <a:ext cx="6095160" cy="34286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240" y="694800"/>
            <a:ext cx="6095160" cy="34286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240" y="694800"/>
            <a:ext cx="6095160" cy="34286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240" y="694800"/>
            <a:ext cx="6095160" cy="34286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240" y="694800"/>
            <a:ext cx="6095160" cy="34286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240" y="694800"/>
            <a:ext cx="6095160" cy="34286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240" y="694800"/>
            <a:ext cx="6095160" cy="34286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240" y="694800"/>
            <a:ext cx="6095160" cy="34286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4788"/>
            <a:ext cx="2057400" cy="39814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4788"/>
            <a:ext cx="6019800" cy="39814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3325"/>
            <a:ext cx="4038600" cy="2982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3325"/>
            <a:ext cx="4038600" cy="2982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203325"/>
            <a:ext cx="2057400" cy="29829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3325"/>
            <a:ext cx="6019800" cy="29829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06450" y="1481138"/>
            <a:ext cx="3590925" cy="2965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49775" y="1481138"/>
            <a:ext cx="3592513" cy="2965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8650" y="206375"/>
            <a:ext cx="2057400" cy="42402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06450" y="206375"/>
            <a:ext cx="6019800" cy="42402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3325"/>
            <a:ext cx="4038600" cy="2982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3325"/>
            <a:ext cx="4038600" cy="2982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2674080" y="653400"/>
            <a:ext cx="3850919" cy="3773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titre 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59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05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hangingPunct="1">
        <a:lnSpc>
          <a:spcPct val="100000"/>
        </a:lnSpc>
        <a:tabLst/>
        <a:defRPr lang="fr-FR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  <a:ea typeface="Microsoft YaHei" pitchFamily="2"/>
        </a:defRPr>
      </a:lvl1pPr>
    </p:titleStyle>
    <p:bodyStyle>
      <a:lvl1pPr algn="l" rtl="0" hangingPunct="1">
        <a:lnSpc>
          <a:spcPct val="100000"/>
        </a:lnSpc>
        <a:spcBef>
          <a:spcPts val="1417"/>
        </a:spcBef>
        <a:spcAft>
          <a:spcPts val="0"/>
        </a:spcAft>
        <a:tabLst/>
        <a:defRPr lang="fr-FR" sz="16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 Narrow"/>
          <a:ea typeface="Microsoft YaHei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371599" y="1810079"/>
            <a:ext cx="7086240" cy="1102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TITRE EN SOHOMA</a:t>
            </a:r>
          </a:p>
        </p:txBody>
      </p:sp>
      <p:grpSp>
        <p:nvGrpSpPr>
          <p:cNvPr id="3" name="Grouper 10"/>
          <p:cNvGrpSpPr/>
          <p:nvPr/>
        </p:nvGrpSpPr>
        <p:grpSpPr>
          <a:xfrm>
            <a:off x="927359" y="1944360"/>
            <a:ext cx="408601" cy="1479599"/>
            <a:chOff x="927359" y="1944360"/>
            <a:chExt cx="408601" cy="1479599"/>
          </a:xfrm>
        </p:grpSpPr>
        <p:pic>
          <p:nvPicPr>
            <p:cNvPr id="4" name="Image 8"/>
            <p:cNvPicPr>
              <a:picLocks noChangeAspect="1"/>
            </p:cNvPicPr>
            <p:nvPr/>
          </p:nvPicPr>
          <p:blipFill>
            <a:blip r:embed="rId1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1064520" y="1944360"/>
              <a:ext cx="271440" cy="12211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 9"/>
            <p:cNvPicPr>
              <a:picLocks noChangeAspect="1"/>
            </p:cNvPicPr>
            <p:nvPr/>
          </p:nvPicPr>
          <p:blipFill>
            <a:blip r:embed="rId1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927359" y="2202840"/>
              <a:ext cx="271440" cy="122111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Image 6"/>
          <p:cNvPicPr>
            <a:picLocks noChangeAspect="1"/>
          </p:cNvPicPr>
          <p:nvPr/>
        </p:nvPicPr>
        <p:blipFill>
          <a:blip r:embed="rId15" cstate="print">
            <a:alphaModFix/>
            <a:lum/>
          </a:blip>
          <a:srcRect/>
          <a:stretch>
            <a:fillRect/>
          </a:stretch>
        </p:blipFill>
        <p:spPr>
          <a:xfrm>
            <a:off x="8104680" y="3967920"/>
            <a:ext cx="1038959" cy="11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texte 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05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lvl="0" algn="l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2400" b="1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Sohoma" pitchFamily="18"/>
          <a:ea typeface="Microsoft YaHei" pitchFamily="2"/>
          <a:cs typeface="Sohoma" pitchFamily="18"/>
        </a:defRPr>
      </a:lvl1pPr>
    </p:titleStyle>
    <p:bodyStyle>
      <a:lvl1pPr algn="l" rtl="0" hangingPunct="1">
        <a:lnSpc>
          <a:spcPct val="100000"/>
        </a:lnSpc>
        <a:spcBef>
          <a:spcPts val="1417"/>
        </a:spcBef>
        <a:spcAft>
          <a:spcPts val="0"/>
        </a:spcAft>
        <a:tabLst/>
        <a:defRPr lang="fr-FR" sz="16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 Narrow"/>
          <a:ea typeface="Microsoft YaHei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0676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TITRE EN SOHOMA</a:t>
            </a:r>
          </a:p>
        </p:txBody>
      </p:sp>
      <p:grpSp>
        <p:nvGrpSpPr>
          <p:cNvPr id="3" name="Grouper 7"/>
          <p:cNvGrpSpPr/>
          <p:nvPr/>
        </p:nvGrpSpPr>
        <p:grpSpPr>
          <a:xfrm>
            <a:off x="551160" y="323280"/>
            <a:ext cx="314280" cy="1139759"/>
            <a:chOff x="551160" y="323280"/>
            <a:chExt cx="314280" cy="1139759"/>
          </a:xfrm>
        </p:grpSpPr>
        <p:pic>
          <p:nvPicPr>
            <p:cNvPr id="4" name="Image 8"/>
            <p:cNvPicPr>
              <a:picLocks noChangeAspect="1"/>
            </p:cNvPicPr>
            <p:nvPr/>
          </p:nvPicPr>
          <p:blipFill>
            <a:blip r:embed="rId1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6640" y="323280"/>
              <a:ext cx="208800" cy="9406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 9"/>
            <p:cNvPicPr>
              <a:picLocks noChangeAspect="1"/>
            </p:cNvPicPr>
            <p:nvPr/>
          </p:nvPicPr>
          <p:blipFill>
            <a:blip r:embed="rId1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551160" y="522359"/>
              <a:ext cx="208800" cy="940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Espace réservé du contenu 2"/>
          <p:cNvSpPr txBox="1">
            <a:spLocks noGrp="1"/>
          </p:cNvSpPr>
          <p:nvPr>
            <p:ph type="body" idx="1"/>
          </p:nvPr>
        </p:nvSpPr>
        <p:spPr>
          <a:xfrm>
            <a:off x="806760" y="1481759"/>
            <a:ext cx="7335720" cy="29653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05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9pPr>
          </a:lstStyle>
          <a:p>
            <a:pPr lvl="0"/>
            <a:r>
              <a:rPr lang="fr-FR"/>
              <a:t>Cliquez pour éditer le format du plan de texte</a:t>
            </a:r>
          </a:p>
          <a:p>
            <a:pPr lvl="1"/>
            <a:r>
              <a:rPr lang="fr-FR"/>
              <a:t>Second niveau de plan</a:t>
            </a:r>
          </a:p>
          <a:p>
            <a:pPr lvl="2"/>
            <a:r>
              <a:rPr lang="fr-FR"/>
              <a:t>Troisième niveau de plan</a:t>
            </a:r>
          </a:p>
          <a:p>
            <a:pPr lvl="3"/>
            <a:r>
              <a:rPr lang="fr-FR"/>
              <a:t>Quatrième niveau de plan</a:t>
            </a:r>
          </a:p>
          <a:p>
            <a:pPr lvl="4"/>
            <a:r>
              <a:rPr lang="fr-FR"/>
              <a:t>Cinquième niveau de plan</a:t>
            </a:r>
          </a:p>
          <a:p>
            <a:pPr lvl="5"/>
            <a:r>
              <a:rPr lang="fr-FR"/>
              <a:t>Sixième niveau de plan</a:t>
            </a:r>
          </a:p>
          <a:p>
            <a:pPr lvl="6"/>
            <a:r>
              <a:rPr lang="fr-FR"/>
              <a:t>Septième niveau de planCliquez pour modifier les styles du texte du masque</a:t>
            </a:r>
          </a:p>
          <a:p>
            <a:pPr lvl="7"/>
            <a:r>
              <a:rPr lang="fr-FR"/>
              <a:t>Deuxième niveau</a:t>
            </a:r>
          </a:p>
          <a:p>
            <a:pPr lvl="8"/>
            <a:r>
              <a:rPr lang="fr-FR"/>
              <a:t>Troisième niveau</a:t>
            </a:r>
          </a:p>
          <a:p>
            <a:pPr lvl="8"/>
            <a:r>
              <a:rPr lang="fr-FR"/>
              <a:t>Quatrième niveau</a:t>
            </a:r>
          </a:p>
          <a:p>
            <a:pPr lvl="8"/>
            <a:r>
              <a:rPr lang="fr-FR"/>
              <a:t>Cinquième niveau</a:t>
            </a:r>
          </a:p>
        </p:txBody>
      </p:sp>
      <p:pic>
        <p:nvPicPr>
          <p:cNvPr id="7" name="Image 14"/>
          <p:cNvPicPr>
            <a:picLocks noChangeAspect="1"/>
          </p:cNvPicPr>
          <p:nvPr/>
        </p:nvPicPr>
        <p:blipFill>
          <a:blip r:embed="rId15" cstate="print">
            <a:alphaModFix/>
            <a:lum/>
          </a:blip>
          <a:srcRect/>
          <a:stretch>
            <a:fillRect/>
          </a:stretch>
        </p:blipFill>
        <p:spPr>
          <a:xfrm>
            <a:off x="8104680" y="3967920"/>
            <a:ext cx="1038959" cy="1175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lvl="0" algn="l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2400" b="1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Sohoma" pitchFamily="18"/>
          <a:ea typeface="Microsoft YaHei" pitchFamily="2"/>
          <a:cs typeface="Sohoma" pitchFamily="18"/>
        </a:defRPr>
      </a:lvl1pPr>
    </p:titleStyle>
    <p:bodyStyle>
      <a:lvl1pPr lvl="0" algn="l">
        <a:buSzPct val="45000"/>
        <a:buFont typeface="StarSymbol"/>
        <a:buChar char="●"/>
        <a:tabLst/>
        <a:defRPr lang="fr-FR" sz="1600" b="0" i="0" u="none" strike="noStrike" cap="none" spc="0" baseline="0">
          <a:solidFill>
            <a:srgbClr val="000000"/>
          </a:solidFill>
          <a:latin typeface="Arial Narrow"/>
          <a:cs typeface="Arial Narrow"/>
        </a:defRPr>
      </a:lvl1pPr>
      <a:lvl2pPr lvl="1" algn="l">
        <a:buSzPct val="75000"/>
        <a:buFont typeface="StarSymbol"/>
        <a:buChar char="–"/>
        <a:tabLst/>
        <a:defRPr lang="fr-FR" sz="1600" b="0" i="0" u="none" strike="noStrike" cap="none" spc="0" baseline="0">
          <a:solidFill>
            <a:srgbClr val="000000"/>
          </a:solidFill>
          <a:latin typeface="Arial Narrow"/>
          <a:cs typeface="Arial Narrow"/>
        </a:defRPr>
      </a:lvl2pPr>
      <a:lvl3pPr lvl="2" algn="l">
        <a:buSzPct val="45000"/>
        <a:buFont typeface="StarSymbol"/>
        <a:buChar char="●"/>
        <a:tabLst/>
        <a:defRPr lang="fr-FR" sz="1600" b="0" i="0" u="none" strike="noStrike" cap="none" spc="0" baseline="0">
          <a:solidFill>
            <a:srgbClr val="000000"/>
          </a:solidFill>
          <a:latin typeface="Arial Narrow"/>
          <a:cs typeface="Arial Narrow"/>
        </a:defRPr>
      </a:lvl3pPr>
      <a:lvl4pPr lvl="3" algn="l">
        <a:buSzPct val="75000"/>
        <a:buFont typeface="StarSymbol"/>
        <a:buChar char="–"/>
        <a:tabLst/>
        <a:defRPr lang="fr-FR" sz="1600" b="0" i="0" u="none" strike="noStrike" cap="none" spc="0" baseline="0">
          <a:solidFill>
            <a:srgbClr val="000000"/>
          </a:solidFill>
          <a:latin typeface="Arial Narrow"/>
          <a:cs typeface="Arial Narrow"/>
        </a:defRPr>
      </a:lvl4pPr>
      <a:lvl5pPr lvl="4" algn="l">
        <a:buSzPct val="45000"/>
        <a:buFont typeface="StarSymbol"/>
        <a:buChar char="●"/>
        <a:tabLst/>
        <a:defRPr lang="fr-FR" sz="1600" b="0" i="0" u="none" strike="noStrike" cap="none" spc="0" baseline="0">
          <a:solidFill>
            <a:srgbClr val="000000"/>
          </a:solidFill>
          <a:latin typeface="Arial Narrow"/>
          <a:cs typeface="Arial Narrow"/>
        </a:defRPr>
      </a:lvl5pPr>
      <a:lvl6pPr lvl="5" algn="l">
        <a:buSzPct val="45000"/>
        <a:buFont typeface="StarSymbol"/>
        <a:buChar char="●"/>
        <a:tabLst/>
        <a:defRPr lang="fr-FR" sz="1600" b="0" i="0" u="none" strike="noStrike" cap="none" spc="0" baseline="0">
          <a:solidFill>
            <a:srgbClr val="000000"/>
          </a:solidFill>
          <a:latin typeface="Arial Narrow"/>
          <a:cs typeface="Arial Narrow"/>
        </a:defRPr>
      </a:lvl6pPr>
      <a:lvl7pPr marL="0" marR="0" lvl="6" indent="0">
        <a:buSzPct val="45000"/>
        <a:buFont typeface="StarSymbol"/>
        <a:buChar char="●"/>
        <a:tabLst>
          <a:tab pos="0" algn="l"/>
        </a:tabLst>
        <a:defRPr lang="fr-FR" sz="1600" b="0" i="0" u="none" strike="noStrike" cap="none" spc="0" baseline="0">
          <a:solidFill>
            <a:srgbClr val="000000"/>
          </a:solidFill>
          <a:latin typeface="Arial Narrow"/>
          <a:cs typeface="Arial Narrow"/>
        </a:defRPr>
      </a:lvl7pPr>
      <a:lvl8pPr marL="457200" marR="0" lvl="7" indent="0">
        <a:buSzPct val="45000"/>
        <a:buFont typeface="StarSymbol"/>
        <a:buChar char="●"/>
        <a:tabLst>
          <a:tab pos="457200" algn="l"/>
        </a:tabLst>
        <a:defRPr lang="fr-FR" sz="1400" b="0" i="0" u="none" strike="noStrike" cap="none" spc="0" baseline="0">
          <a:solidFill>
            <a:srgbClr val="000000"/>
          </a:solidFill>
          <a:latin typeface="Arial Narrow"/>
          <a:cs typeface="Arial Narrow"/>
        </a:defRPr>
      </a:lvl8pPr>
      <a:lvl9pPr marL="914400" marR="0" lvl="8" indent="0">
        <a:buSzPct val="45000"/>
        <a:buFont typeface="StarSymbol"/>
        <a:buChar char="●"/>
        <a:tabLst>
          <a:tab pos="914400" algn="l"/>
        </a:tabLst>
        <a:defRPr lang="fr-FR" sz="1200" b="0" i="0" u="none" strike="noStrike" cap="none" spc="0" baseline="0">
          <a:solidFill>
            <a:srgbClr val="000000"/>
          </a:solidFill>
          <a:latin typeface="Arial Narrow"/>
          <a:cs typeface="Arial Narrow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LES SAGE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806760" y="800640"/>
            <a:ext cx="6400440" cy="4953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Bef>
                <a:spcPts val="360"/>
              </a:spcBef>
              <a:buNone/>
              <a:tabLst>
                <a:tab pos="0" algn="l"/>
              </a:tabLst>
            </a:pPr>
            <a:r>
              <a:rPr lang="fr-FR" sz="1800">
                <a:solidFill>
                  <a:srgbClr val="FF0000"/>
                </a:solidFill>
                <a:latin typeface="Liberation Sans" pitchFamily="18"/>
              </a:rPr>
              <a:t>État d’avancement fin 2015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type="body" idx="4294967295"/>
          </p:nvPr>
        </p:nvSpPr>
        <p:spPr>
          <a:xfrm>
            <a:off x="806760" y="1628999"/>
            <a:ext cx="7335720" cy="2965319"/>
          </a:xfrm>
        </p:spPr>
        <p:txBody>
          <a:bodyPr lIns="0" tIns="0" rIns="0" bIns="0"/>
          <a:lstStyle>
            <a:def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05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9pPr>
          </a:lstStyle>
          <a:p>
            <a:pPr lvl="0">
              <a:buNone/>
            </a:pPr>
            <a:endParaRPr lang="fr-FR">
              <a:latin typeface="Arial Narrow" pitchFamily="34"/>
            </a:endParaRPr>
          </a:p>
          <a:p>
            <a:pPr lvl="0">
              <a:buNone/>
            </a:pPr>
            <a:endParaRPr lang="fr-FR">
              <a:latin typeface="Arial Narrow" pitchFamily="34"/>
            </a:endParaRPr>
          </a:p>
          <a:p>
            <a:pPr lvl="0">
              <a:buNone/>
            </a:pPr>
            <a:endParaRPr lang="fr-FR"/>
          </a:p>
          <a:p>
            <a:pPr lvl="0">
              <a:buNone/>
            </a:pPr>
            <a:endParaRPr lang="fr-FR"/>
          </a:p>
          <a:p>
            <a:pPr lvl="0">
              <a:buNone/>
            </a:pPr>
            <a:endParaRPr lang="fr-FR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440000" y="1368000"/>
            <a:ext cx="7703999" cy="3674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b="0"/>
              <a:t>LES SAGE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806760" y="800640"/>
            <a:ext cx="6400440" cy="4953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Bef>
                <a:spcPts val="360"/>
              </a:spcBef>
              <a:buNone/>
              <a:tabLst>
                <a:tab pos="0" algn="l"/>
              </a:tabLst>
            </a:pPr>
            <a:r>
              <a:rPr lang="fr-FR" sz="1800">
                <a:solidFill>
                  <a:srgbClr val="FF0000"/>
                </a:solidFill>
                <a:latin typeface="Liberation Sans" pitchFamily="18"/>
              </a:rPr>
              <a:t>Les représentations associatives actuelles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type="body" idx="4294967295"/>
          </p:nvPr>
        </p:nvSpPr>
        <p:spPr>
          <a:xfrm>
            <a:off x="806760" y="1628999"/>
            <a:ext cx="7335720" cy="2965319"/>
          </a:xfrm>
        </p:spPr>
        <p:txBody>
          <a:bodyPr lIns="0" tIns="0" rIns="0" bIns="0"/>
          <a:lstStyle>
            <a:def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05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9pPr>
          </a:lstStyle>
          <a:p>
            <a:pPr lvl="0">
              <a:buNone/>
            </a:pPr>
            <a:endParaRPr lang="fr-FR">
              <a:latin typeface="Arial Narrow" pitchFamily="34"/>
            </a:endParaRPr>
          </a:p>
          <a:p>
            <a:pPr lvl="0">
              <a:buNone/>
            </a:pPr>
            <a:endParaRPr lang="fr-FR">
              <a:latin typeface="Arial Narrow" pitchFamily="34"/>
            </a:endParaRPr>
          </a:p>
          <a:p>
            <a:pPr lvl="0">
              <a:buNone/>
            </a:pPr>
            <a:endParaRPr lang="fr-FR"/>
          </a:p>
          <a:p>
            <a:pPr lvl="0">
              <a:buNone/>
            </a:pPr>
            <a:endParaRPr lang="fr-FR"/>
          </a:p>
          <a:p>
            <a:pPr lvl="0">
              <a:buNone/>
            </a:pPr>
            <a:endParaRPr lang="fr-FR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007999" y="1272600"/>
            <a:ext cx="6995160" cy="37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b="0"/>
              <a:t>LES SAGE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864000" y="792000"/>
            <a:ext cx="8121240" cy="4953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Bef>
                <a:spcPts val="360"/>
              </a:spcBef>
              <a:buNone/>
              <a:tabLst>
                <a:tab pos="0" algn="l"/>
              </a:tabLst>
            </a:pPr>
            <a:r>
              <a:rPr lang="fr-FR" sz="1800">
                <a:solidFill>
                  <a:srgbClr val="FF0000"/>
                </a:solidFill>
                <a:latin typeface="Liberation Sans" pitchFamily="18"/>
              </a:rPr>
              <a:t>Les représentations associatives actuelles : quelques commentaires  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type="body" idx="4294967295"/>
          </p:nvPr>
        </p:nvSpPr>
        <p:spPr>
          <a:xfrm>
            <a:off x="806760" y="1628999"/>
            <a:ext cx="7335720" cy="2965319"/>
          </a:xfrm>
        </p:spPr>
        <p:txBody>
          <a:bodyPr lIns="0" tIns="0" rIns="0" bIns="0"/>
          <a:lstStyle>
            <a:def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05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9pPr>
          </a:lstStyle>
          <a:p>
            <a:pPr lvl="0">
              <a:buNone/>
            </a:pPr>
            <a:endParaRPr lang="fr-FR">
              <a:latin typeface="Arial Narrow" pitchFamily="34"/>
            </a:endParaRPr>
          </a:p>
          <a:p>
            <a:pPr lvl="0">
              <a:buNone/>
            </a:pPr>
            <a:endParaRPr lang="fr-FR">
              <a:latin typeface="Arial Narrow" pitchFamily="34"/>
            </a:endParaRPr>
          </a:p>
          <a:p>
            <a:pPr lvl="0">
              <a:buNone/>
            </a:pPr>
            <a:endParaRPr lang="fr-FR"/>
          </a:p>
          <a:p>
            <a:pPr lvl="0">
              <a:buNone/>
            </a:pPr>
            <a:endParaRPr lang="fr-FR"/>
          </a:p>
          <a:p>
            <a:pPr lvl="0">
              <a:buNone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440000" y="1475999"/>
            <a:ext cx="2015999" cy="302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Aucune APNE</a:t>
            </a:r>
          </a:p>
        </p:txBody>
      </p:sp>
      <p:sp>
        <p:nvSpPr>
          <p:cNvPr id="6" name="Forme libre 5"/>
          <p:cNvSpPr/>
          <p:nvPr/>
        </p:nvSpPr>
        <p:spPr>
          <a:xfrm>
            <a:off x="3671999" y="1404000"/>
            <a:ext cx="503999" cy="216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FFCC00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3672359" y="1692000"/>
            <a:ext cx="503999" cy="216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FFCC00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64000" y="1260000"/>
            <a:ext cx="1800000" cy="302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Tech Albères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536000" y="1633680"/>
            <a:ext cx="1139400" cy="302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Orb Libron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44000" y="2097719"/>
            <a:ext cx="3456000" cy="858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57200" marR="0" lvl="0" indent="-2286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1" i="0" u="none" strike="noStrike" kern="1200" cap="none">
                <a:ln>
                  <a:noFill/>
                </a:ln>
                <a:latin typeface="Liberation Sans" pitchFamily="34"/>
                <a:ea typeface="Microsoft YaHei" pitchFamily="2"/>
                <a:cs typeface="Arial" pitchFamily="2"/>
              </a:rPr>
              <a:t>4 APNE</a:t>
            </a:r>
            <a:r>
              <a:rPr lang="fr-FR" sz="1500" b="0" i="0" u="none" strike="noStrike" kern="1200" cap="none">
                <a:ln>
                  <a:noFill/>
                </a:ln>
                <a:latin typeface="Liberation Sans" pitchFamily="34"/>
                <a:ea typeface="Microsoft YaHei" pitchFamily="2"/>
                <a:cs typeface="Arial" pitchFamily="2"/>
              </a:rPr>
              <a:t> dont certaines présentes au bureau de la CLE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300560" y="2124000"/>
            <a:ext cx="3187440" cy="347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57200" marR="0" lvl="0" indent="-22860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0" i="0" u="none" strike="noStrike" kern="1200" cap="none">
                <a:ln>
                  <a:noFill/>
                </a:ln>
                <a:latin typeface="Arial" pitchFamily="34"/>
                <a:ea typeface="Microsoft YaHei" pitchFamily="2"/>
                <a:cs typeface="Arial" pitchFamily="2"/>
              </a:rPr>
              <a:t>Basse Vallée de l'Aude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320000" y="2529719"/>
            <a:ext cx="4176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57200" marR="0" lvl="0" indent="-2286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500" b="0" i="0" u="none" strike="noStrike" kern="1200" cap="none">
                <a:ln>
                  <a:noFill/>
                </a:ln>
                <a:latin typeface="Liberation Sans" pitchFamily="34"/>
                <a:ea typeface="Microsoft YaHei" pitchFamily="2"/>
                <a:cs typeface="Arial" pitchFamily="2"/>
              </a:rPr>
              <a:t>Lez Mosson étangs Palavasiens</a:t>
            </a:r>
          </a:p>
        </p:txBody>
      </p:sp>
      <p:sp>
        <p:nvSpPr>
          <p:cNvPr id="13" name="Forme libre 12"/>
          <p:cNvSpPr/>
          <p:nvPr/>
        </p:nvSpPr>
        <p:spPr>
          <a:xfrm>
            <a:off x="3600000" y="2268000"/>
            <a:ext cx="503999" cy="216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FFCC00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3600360" y="2556000"/>
            <a:ext cx="503999" cy="216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FFCC00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pic>
        <p:nvPicPr>
          <p:cNvPr id="15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32000" y="3063959"/>
            <a:ext cx="7488000" cy="203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l="16622" t="86774" r="54684" b="-780"/>
          <a:stretch>
            <a:fillRect/>
          </a:stretch>
        </p:blipFill>
        <p:spPr>
          <a:xfrm>
            <a:off x="5832000" y="1224000"/>
            <a:ext cx="1007999" cy="50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l="26662" t="34993" r="47512" b="37004"/>
          <a:stretch>
            <a:fillRect/>
          </a:stretch>
        </p:blipFill>
        <p:spPr>
          <a:xfrm>
            <a:off x="7056000" y="1224000"/>
            <a:ext cx="777239" cy="863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l="26657" t="53190" r="51815" b="24408"/>
          <a:stretch>
            <a:fillRect/>
          </a:stretch>
        </p:blipFill>
        <p:spPr>
          <a:xfrm>
            <a:off x="7560000" y="2148120"/>
            <a:ext cx="720000" cy="76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l="56779" t="36393" r="28866" b="46800"/>
          <a:stretch>
            <a:fillRect/>
          </a:stretch>
        </p:blipFill>
        <p:spPr>
          <a:xfrm>
            <a:off x="8490599" y="2232000"/>
            <a:ext cx="509399" cy="61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681080" y="1252800"/>
            <a:ext cx="4262400" cy="26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Besoin de vos témoignages</a:t>
            </a:r>
          </a:p>
        </p:txBody>
      </p:sp>
      <p:sp>
        <p:nvSpPr>
          <p:cNvPr id="4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806760" y="800640"/>
            <a:ext cx="6400440" cy="4953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Bef>
                <a:spcPts val="360"/>
              </a:spcBef>
              <a:buNone/>
              <a:tabLst>
                <a:tab pos="0" algn="l"/>
              </a:tabLst>
            </a:pPr>
            <a:r>
              <a:rPr lang="fr-FR" sz="1800">
                <a:solidFill>
                  <a:srgbClr val="FF0000"/>
                </a:solidFill>
                <a:latin typeface="Liberation Sans" pitchFamily="18"/>
              </a:rPr>
              <a:t>Les commissions vous en pensez quoi ?</a:t>
            </a:r>
          </a:p>
        </p:txBody>
      </p:sp>
      <p:sp>
        <p:nvSpPr>
          <p:cNvPr id="5" name="Espace réservé du contenu 3"/>
          <p:cNvSpPr txBox="1">
            <a:spLocks noGrp="1"/>
          </p:cNvSpPr>
          <p:nvPr>
            <p:ph type="body" idx="4294967295"/>
          </p:nvPr>
        </p:nvSpPr>
        <p:spPr>
          <a:xfrm>
            <a:off x="806760" y="1628999"/>
            <a:ext cx="7335720" cy="2965319"/>
          </a:xfrm>
        </p:spPr>
        <p:txBody>
          <a:bodyPr lIns="0" tIns="0" rIns="0" bIns="0"/>
          <a:lstStyle>
            <a:def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05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9pPr>
          </a:lstStyle>
          <a:p>
            <a:pPr lvl="0">
              <a:buNone/>
            </a:pPr>
            <a:endParaRPr lang="fr-FR">
              <a:latin typeface="Arial Narrow" pitchFamily="34"/>
            </a:endParaRPr>
          </a:p>
          <a:p>
            <a:pPr lvl="0">
              <a:buNone/>
            </a:pPr>
            <a:endParaRPr lang="fr-FR">
              <a:latin typeface="Arial Narrow" pitchFamily="34"/>
            </a:endParaRPr>
          </a:p>
          <a:p>
            <a:pPr lvl="0">
              <a:buNone/>
            </a:pPr>
            <a:endParaRPr lang="fr-FR"/>
          </a:p>
          <a:p>
            <a:pPr lvl="0">
              <a:buNone/>
            </a:pPr>
            <a:endParaRPr lang="fr-FR"/>
          </a:p>
          <a:p>
            <a:pPr lvl="0">
              <a:buNone/>
            </a:pPr>
            <a:endParaRPr lang="fr-FR"/>
          </a:p>
        </p:txBody>
      </p:sp>
      <p:sp>
        <p:nvSpPr>
          <p:cNvPr id="6" name="Espace réservé du texte 5"/>
          <p:cNvSpPr txBox="1">
            <a:spLocks noGrp="1"/>
          </p:cNvSpPr>
          <p:nvPr>
            <p:ph type="body" idx="4294967295"/>
          </p:nvPr>
        </p:nvSpPr>
        <p:spPr>
          <a:xfrm>
            <a:off x="503999" y="1628999"/>
            <a:ext cx="7638480" cy="3195000"/>
          </a:xfrm>
        </p:spPr>
        <p:txBody>
          <a:bodyPr lIns="0" tIns="0" rIns="0" bIns="0"/>
          <a:lstStyle>
            <a:def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05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9pPr>
          </a:lstStyle>
          <a:p>
            <a:pPr lvl="0"/>
            <a:r>
              <a:rPr lang="fr-FR"/>
              <a:t>Pertinence ?</a:t>
            </a:r>
          </a:p>
          <a:p>
            <a:pPr lvl="0"/>
            <a:r>
              <a:rPr lang="fr-FR"/>
              <a:t>Difficultés rencontrées ?</a:t>
            </a:r>
          </a:p>
          <a:p>
            <a:pPr lvl="0"/>
            <a:r>
              <a:rPr lang="fr-FR"/>
              <a:t>Vous n'y êtes pas mais souhaiteriez y accéder ?</a:t>
            </a:r>
          </a:p>
          <a:p>
            <a:pPr lvl="0"/>
            <a:r>
              <a:rPr lang="fr-FR"/>
              <a:t>………..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371599" y="1774080"/>
            <a:ext cx="7086240" cy="11023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Journée d'échanges et de formation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1152000" y="2592000"/>
            <a:ext cx="6400440" cy="1314000"/>
          </a:xfrm>
        </p:spPr>
        <p:txBody>
          <a:bodyPr wrap="square" lIns="91440" tIns="45720" rIns="91440" bIns="4572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Bef>
                <a:spcPts val="360"/>
              </a:spcBef>
              <a:buNone/>
              <a:tabLst>
                <a:tab pos="0" algn="l"/>
              </a:tabLst>
            </a:pPr>
            <a:r>
              <a:rPr lang="fr-FR" sz="1800">
                <a:solidFill>
                  <a:srgbClr val="FF0000"/>
                </a:solidFill>
                <a:latin typeface="Arial Narrow" pitchFamily="18"/>
              </a:rPr>
              <a:t>08 12 2016 – Montpellier – constitution d'un réseau EAU fédéral en LR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267560" y="77760"/>
            <a:ext cx="7372440" cy="5017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FNE LANGUEDOC-ROUSSILLON</a:t>
            </a:r>
          </a:p>
        </p:txBody>
      </p:sp>
      <p:sp>
        <p:nvSpPr>
          <p:cNvPr id="4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806760" y="800640"/>
            <a:ext cx="6400440" cy="4953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Bef>
                <a:spcPts val="360"/>
              </a:spcBef>
              <a:buNone/>
              <a:tabLst>
                <a:tab pos="0" algn="l"/>
              </a:tabLst>
            </a:pPr>
            <a:r>
              <a:rPr lang="fr-FR" sz="1800">
                <a:solidFill>
                  <a:srgbClr val="FF0000"/>
                </a:solidFill>
                <a:latin typeface="Liberation Sans" pitchFamily="18"/>
              </a:rPr>
              <a:t>Les membres</a:t>
            </a:r>
          </a:p>
        </p:txBody>
      </p:sp>
      <p:sp>
        <p:nvSpPr>
          <p:cNvPr id="5" name="Espace réservé du contenu 3"/>
          <p:cNvSpPr txBox="1">
            <a:spLocks noGrp="1"/>
          </p:cNvSpPr>
          <p:nvPr>
            <p:ph type="body" idx="4294967295"/>
          </p:nvPr>
        </p:nvSpPr>
        <p:spPr>
          <a:xfrm>
            <a:off x="806760" y="1628999"/>
            <a:ext cx="7335720" cy="2965319"/>
          </a:xfrm>
        </p:spPr>
        <p:txBody>
          <a:bodyPr lIns="0" tIns="0" rIns="0" bIns="0"/>
          <a:lstStyle>
            <a:def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05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9pPr>
          </a:lstStyle>
          <a:p>
            <a:pPr lvl="0">
              <a:buNone/>
            </a:pPr>
            <a:endParaRPr lang="fr-FR">
              <a:latin typeface="Arial Narrow" pitchFamily="34"/>
            </a:endParaRPr>
          </a:p>
          <a:p>
            <a:pPr lvl="0">
              <a:buNone/>
            </a:pPr>
            <a:endParaRPr lang="fr-FR">
              <a:latin typeface="Arial Narrow" pitchFamily="34"/>
            </a:endParaRPr>
          </a:p>
          <a:p>
            <a:pPr lvl="0">
              <a:buNone/>
            </a:pPr>
            <a:endParaRPr lang="fr-FR"/>
          </a:p>
          <a:p>
            <a:pPr lvl="0">
              <a:buNone/>
            </a:pPr>
            <a:endParaRPr lang="fr-FR"/>
          </a:p>
          <a:p>
            <a:pPr lvl="0">
              <a:buNone/>
            </a:pPr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8568000" y="3816000"/>
            <a:ext cx="503999" cy="129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FNE LANGUEDOC-ROUSSILLON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806760" y="800640"/>
            <a:ext cx="6400440" cy="4953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Bef>
                <a:spcPts val="360"/>
              </a:spcBef>
              <a:buNone/>
              <a:tabLst>
                <a:tab pos="0" algn="l"/>
              </a:tabLst>
            </a:pPr>
            <a:r>
              <a:rPr lang="fr-FR" sz="1800">
                <a:solidFill>
                  <a:srgbClr val="FF0000"/>
                </a:solidFill>
                <a:latin typeface="Liberation Sans" pitchFamily="18"/>
              </a:rPr>
              <a:t>Les membres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type="body" idx="4294967295"/>
          </p:nvPr>
        </p:nvSpPr>
        <p:spPr>
          <a:xfrm>
            <a:off x="806760" y="1628999"/>
            <a:ext cx="7335720" cy="2965319"/>
          </a:xfrm>
        </p:spPr>
        <p:txBody>
          <a:bodyPr lIns="0" tIns="0" rIns="0" bIns="0"/>
          <a:lstStyle>
            <a:def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05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9pPr>
          </a:lstStyle>
          <a:p>
            <a:pPr lvl="0">
              <a:buNone/>
            </a:pPr>
            <a:endParaRPr lang="fr-FR">
              <a:latin typeface="Arial Narrow" pitchFamily="34"/>
            </a:endParaRPr>
          </a:p>
          <a:p>
            <a:pPr lvl="0">
              <a:buNone/>
            </a:pPr>
            <a:endParaRPr lang="fr-FR">
              <a:latin typeface="Arial Narrow" pitchFamily="34"/>
            </a:endParaRPr>
          </a:p>
          <a:p>
            <a:pPr lvl="0">
              <a:buNone/>
            </a:pPr>
            <a:endParaRPr lang="fr-FR"/>
          </a:p>
          <a:p>
            <a:pPr lvl="0">
              <a:buNone/>
            </a:pPr>
            <a:endParaRPr lang="fr-FR"/>
          </a:p>
          <a:p>
            <a:pPr lvl="0">
              <a:buNone/>
            </a:pPr>
            <a:endParaRPr lang="fr-FR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799640" y="1374839"/>
            <a:ext cx="5832360" cy="3593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LE COLLECTIF Saône-Rhône-Méditerranée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806760" y="800640"/>
            <a:ext cx="6400440" cy="4953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Bef>
                <a:spcPts val="360"/>
              </a:spcBef>
              <a:buNone/>
              <a:tabLst>
                <a:tab pos="0" algn="l"/>
              </a:tabLst>
            </a:pPr>
            <a:r>
              <a:rPr lang="fr-FR" sz="1800">
                <a:solidFill>
                  <a:srgbClr val="FF0000"/>
                </a:solidFill>
                <a:latin typeface="Liberation Sans" pitchFamily="18"/>
              </a:rPr>
              <a:t>Organisation inter-régionale FNE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type="body" idx="4294967295"/>
          </p:nvPr>
        </p:nvSpPr>
        <p:spPr>
          <a:xfrm>
            <a:off x="806760" y="1628999"/>
            <a:ext cx="7335720" cy="2965319"/>
          </a:xfrm>
        </p:spPr>
        <p:txBody>
          <a:bodyPr lIns="0" tIns="0" rIns="0" bIns="0"/>
          <a:lstStyle>
            <a:def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05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9pPr>
          </a:lstStyle>
          <a:p>
            <a:pPr lvl="0">
              <a:buNone/>
            </a:pPr>
            <a:endParaRPr lang="fr-FR">
              <a:latin typeface="Arial Narrow" pitchFamily="34"/>
            </a:endParaRPr>
          </a:p>
          <a:p>
            <a:pPr lvl="0">
              <a:buNone/>
            </a:pPr>
            <a:endParaRPr lang="fr-FR">
              <a:latin typeface="Arial Narrow" pitchFamily="34"/>
            </a:endParaRPr>
          </a:p>
          <a:p>
            <a:pPr lvl="0">
              <a:buNone/>
            </a:pPr>
            <a:endParaRPr lang="fr-FR"/>
          </a:p>
          <a:p>
            <a:pPr lvl="0">
              <a:buNone/>
            </a:pPr>
            <a:endParaRPr lang="fr-FR"/>
          </a:p>
          <a:p>
            <a:pPr lvl="0">
              <a:buNone/>
            </a:pPr>
            <a:endParaRPr lang="fr-FR"/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4294967295"/>
          </p:nvPr>
        </p:nvSpPr>
        <p:spPr>
          <a:xfrm>
            <a:off x="503999" y="1769400"/>
            <a:ext cx="4426920" cy="4926960"/>
          </a:xfrm>
        </p:spPr>
        <p:txBody>
          <a:bodyPr lIns="0" tIns="0" rIns="0" bIns="0"/>
          <a:lstStyle>
            <a:def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05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9pPr>
          </a:lstStyle>
          <a:p>
            <a:pPr lvl="0"/>
            <a:r>
              <a:rPr lang="fr-FR"/>
              <a:t>Comité de pilotage du collectif :</a:t>
            </a:r>
          </a:p>
          <a:p>
            <a:pPr lvl="1"/>
            <a:r>
              <a:rPr lang="fr-FR" sz="1600"/>
              <a:t>Membres statutaires : présidents des fédérations</a:t>
            </a:r>
          </a:p>
          <a:p>
            <a:pPr lvl="1"/>
            <a:r>
              <a:rPr lang="fr-FR" sz="1600"/>
              <a:t>Représentants en comité de bassin :</a:t>
            </a:r>
          </a:p>
          <a:p>
            <a:pPr lvl="2"/>
            <a:r>
              <a:rPr lang="fr-FR" sz="1600"/>
              <a:t>FNE LR : Cathy Vignon</a:t>
            </a:r>
          </a:p>
          <a:p>
            <a:pPr lvl="2"/>
            <a:r>
              <a:rPr lang="fr-FR" sz="1600"/>
              <a:t>FNE Franche-Comté : Jean Raymond</a:t>
            </a:r>
          </a:p>
          <a:p>
            <a:pPr lvl="2"/>
            <a:r>
              <a:rPr lang="fr-FR" sz="1600"/>
              <a:t>FNE PACA : Bernard Patin</a:t>
            </a:r>
          </a:p>
          <a:p>
            <a:pPr lvl="2"/>
            <a:r>
              <a:rPr lang="fr-FR" sz="1600"/>
              <a:t>FRAPNA : Jacques Pulou</a:t>
            </a:r>
          </a:p>
          <a:p>
            <a:pPr lvl="2"/>
            <a:r>
              <a:rPr lang="fr-FR" sz="1600"/>
              <a:t>Bourgogne NE : Annick Bernardin-Pasquet</a:t>
            </a:r>
          </a:p>
          <a:p>
            <a:pPr lvl="1"/>
            <a:r>
              <a:rPr lang="fr-FR" sz="1600"/>
              <a:t>Secrétariat à temps partiel : Mélanie Dajoux (FRAPNA)</a:t>
            </a:r>
          </a:p>
          <a:p>
            <a:pPr lvl="1"/>
            <a:r>
              <a:rPr lang="fr-FR" sz="1600"/>
              <a:t>invités</a:t>
            </a: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112000" y="1042199"/>
            <a:ext cx="4031999" cy="40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LE COLLECTIF Saône-Rhône-Méditerranée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806760" y="800640"/>
            <a:ext cx="6400440" cy="4953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Bef>
                <a:spcPts val="360"/>
              </a:spcBef>
              <a:buNone/>
              <a:tabLst>
                <a:tab pos="0" algn="l"/>
              </a:tabLst>
            </a:pPr>
            <a:r>
              <a:rPr lang="fr-FR" sz="1800">
                <a:solidFill>
                  <a:srgbClr val="FF0000"/>
                </a:solidFill>
                <a:latin typeface="Liberation Sans" pitchFamily="18"/>
              </a:rPr>
              <a:t>Organisation inter-régionale FNE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type="body" idx="4294967295"/>
          </p:nvPr>
        </p:nvSpPr>
        <p:spPr>
          <a:xfrm>
            <a:off x="806760" y="1628999"/>
            <a:ext cx="7335720" cy="2965319"/>
          </a:xfrm>
        </p:spPr>
        <p:txBody>
          <a:bodyPr lIns="0" tIns="0" rIns="0" bIns="0"/>
          <a:lstStyle>
            <a:def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05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9pPr>
          </a:lstStyle>
          <a:p>
            <a:pPr lvl="0">
              <a:buNone/>
            </a:pPr>
            <a:endParaRPr lang="fr-FR">
              <a:latin typeface="Arial Narrow" pitchFamily="34"/>
            </a:endParaRPr>
          </a:p>
          <a:p>
            <a:pPr lvl="0">
              <a:buNone/>
            </a:pPr>
            <a:endParaRPr lang="fr-FR">
              <a:latin typeface="Arial Narrow" pitchFamily="34"/>
            </a:endParaRPr>
          </a:p>
          <a:p>
            <a:pPr lvl="0">
              <a:buNone/>
            </a:pPr>
            <a:endParaRPr lang="fr-FR"/>
          </a:p>
          <a:p>
            <a:pPr lvl="0">
              <a:buNone/>
            </a:pPr>
            <a:endParaRPr lang="fr-FR"/>
          </a:p>
          <a:p>
            <a:pPr lvl="0">
              <a:buNone/>
            </a:pPr>
            <a:endParaRPr lang="fr-FR"/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4294967295"/>
          </p:nvPr>
        </p:nvSpPr>
        <p:spPr>
          <a:xfrm>
            <a:off x="503999" y="1769400"/>
            <a:ext cx="4426920" cy="4926960"/>
          </a:xfrm>
        </p:spPr>
        <p:txBody>
          <a:bodyPr lIns="0" tIns="0" rIns="0" bIns="0"/>
          <a:lstStyle>
            <a:def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05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9pPr>
          </a:lstStyle>
          <a:p>
            <a:pPr lvl="0">
              <a:buNone/>
            </a:pPr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2304000" y="1484999"/>
            <a:ext cx="6552000" cy="2458080"/>
            <a:chOff x="2304000" y="1484999"/>
            <a:chExt cx="6552000" cy="2458080"/>
          </a:xfrm>
        </p:grpSpPr>
        <p:pic>
          <p:nvPicPr>
            <p:cNvPr id="7" name="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2304000" y="1484999"/>
              <a:ext cx="6552000" cy="2458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ZoneTexte 7"/>
            <p:cNvSpPr txBox="1"/>
            <p:nvPr/>
          </p:nvSpPr>
          <p:spPr>
            <a:xfrm>
              <a:off x="5117760" y="2261160"/>
              <a:ext cx="970200" cy="3477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100"/>
              </a:pPr>
              <a:r>
                <a:rPr lang="fr-FR" sz="1100" b="0" i="0" u="none" strike="noStrike" kern="1200" cap="none">
                  <a:ln>
                    <a:noFill/>
                  </a:ln>
                  <a:latin typeface="Liberation Sans" pitchFamily="18"/>
                  <a:ea typeface="Microsoft YaHei" pitchFamily="2"/>
                  <a:cs typeface="Arial" pitchFamily="2"/>
                </a:rPr>
                <a:t>de l'agence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0" y="1800000"/>
            <a:ext cx="2664000" cy="1620000"/>
            <a:chOff x="0" y="1800000"/>
            <a:chExt cx="2664000" cy="1620000"/>
          </a:xfrm>
        </p:grpSpPr>
        <p:sp>
          <p:nvSpPr>
            <p:cNvPr id="10" name="ZoneTexte 9"/>
            <p:cNvSpPr txBox="1"/>
            <p:nvPr/>
          </p:nvSpPr>
          <p:spPr>
            <a:xfrm>
              <a:off x="1012319" y="1800000"/>
              <a:ext cx="803519" cy="2325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cap="none">
                  <a:ln>
                    <a:noFill/>
                  </a:ln>
                  <a:latin typeface="Liberation Sans" pitchFamily="18"/>
                  <a:ea typeface="Microsoft YaHei" pitchFamily="2"/>
                  <a:cs typeface="Arial" pitchFamily="2"/>
                </a:rPr>
                <a:t>Bureau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66640" y="2035439"/>
              <a:ext cx="1249200" cy="2325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cap="none">
                  <a:ln>
                    <a:noFill/>
                  </a:ln>
                  <a:latin typeface="Liberation Sans" pitchFamily="18"/>
                  <a:ea typeface="Microsoft YaHei" pitchFamily="2"/>
                  <a:cs typeface="Arial" pitchFamily="2"/>
                </a:rPr>
                <a:t>Comité d'agrément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10240" y="3187440"/>
              <a:ext cx="1605600" cy="2325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cap="none">
                  <a:ln>
                    <a:noFill/>
                  </a:ln>
                  <a:latin typeface="Liberation Sans" pitchFamily="18"/>
                  <a:ea typeface="Microsoft YaHei" pitchFamily="2"/>
                  <a:cs typeface="Arial" pitchFamily="2"/>
                </a:rPr>
                <a:t>Commissions territoriales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0" y="2930039"/>
              <a:ext cx="1815839" cy="2325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cap="none">
                  <a:ln>
                    <a:noFill/>
                  </a:ln>
                  <a:latin typeface="Liberation Sans" pitchFamily="18"/>
                  <a:ea typeface="Microsoft YaHei" pitchFamily="2"/>
                  <a:cs typeface="Arial" pitchFamily="2"/>
                </a:rPr>
                <a:t>Commissions géographiques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11840" y="2556000"/>
              <a:ext cx="1404000" cy="3740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cap="none">
                  <a:ln>
                    <a:noFill/>
                  </a:ln>
                  <a:latin typeface="Liberation Sans" pitchFamily="18"/>
                  <a:ea typeface="Microsoft YaHei" pitchFamily="2"/>
                  <a:cs typeface="Arial" pitchFamily="2"/>
                </a:rPr>
                <a:t>Commissions Milieux Naturels Aquatiques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46840" y="2323440"/>
              <a:ext cx="1269000" cy="2325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/>
              </a:pPr>
              <a:r>
                <a:rPr lang="fr-FR" sz="1000" b="0" i="0" u="none" strike="noStrike" kern="1200" cap="none">
                  <a:ln>
                    <a:noFill/>
                  </a:ln>
                  <a:latin typeface="Liberation Sans" pitchFamily="18"/>
                  <a:ea typeface="Microsoft YaHei" pitchFamily="2"/>
                  <a:cs typeface="Arial" pitchFamily="2"/>
                </a:rPr>
                <a:t>Conseil scientifique</a:t>
              </a:r>
            </a:p>
          </p:txBody>
        </p:sp>
        <p:cxnSp>
          <p:nvCxnSpPr>
            <p:cNvPr id="16" name="Connecteur droit avec flèche 15"/>
            <p:cNvCxnSpPr>
              <a:stCxn id="22" idx="6"/>
              <a:endCxn id="10" idx="3"/>
            </p:cNvCxnSpPr>
            <p:nvPr/>
          </p:nvCxnSpPr>
          <p:spPr>
            <a:xfrm flipH="1" flipV="1">
              <a:off x="1815838" y="1916280"/>
              <a:ext cx="776162" cy="27972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17" name="Connecteur droit avec flèche 16"/>
            <p:cNvCxnSpPr>
              <a:stCxn id="22" idx="6"/>
            </p:cNvCxnSpPr>
            <p:nvPr/>
          </p:nvCxnSpPr>
          <p:spPr>
            <a:xfrm flipH="1" flipV="1">
              <a:off x="1815840" y="2151720"/>
              <a:ext cx="776160" cy="4428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18" name="Connecteur droit avec flèche 17"/>
            <p:cNvCxnSpPr>
              <a:stCxn id="22" idx="6"/>
              <a:endCxn id="15" idx="3"/>
            </p:cNvCxnSpPr>
            <p:nvPr/>
          </p:nvCxnSpPr>
          <p:spPr>
            <a:xfrm flipH="1">
              <a:off x="1815840" y="2196000"/>
              <a:ext cx="776160" cy="24372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19" name="Connecteur droit avec flèche 18"/>
            <p:cNvCxnSpPr>
              <a:stCxn id="22" idx="6"/>
              <a:endCxn id="14" idx="3"/>
            </p:cNvCxnSpPr>
            <p:nvPr/>
          </p:nvCxnSpPr>
          <p:spPr>
            <a:xfrm flipH="1">
              <a:off x="1815840" y="2196000"/>
              <a:ext cx="776160" cy="54702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20" name="Connecteur droit avec flèche 19"/>
            <p:cNvCxnSpPr>
              <a:stCxn id="22" idx="6"/>
              <a:endCxn id="13" idx="3"/>
            </p:cNvCxnSpPr>
            <p:nvPr/>
          </p:nvCxnSpPr>
          <p:spPr>
            <a:xfrm flipH="1">
              <a:off x="1815839" y="2196000"/>
              <a:ext cx="776161" cy="850319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21" name="Connecteur droit avec flèche 20"/>
            <p:cNvCxnSpPr>
              <a:stCxn id="22" idx="6"/>
              <a:endCxn id="12" idx="3"/>
            </p:cNvCxnSpPr>
            <p:nvPr/>
          </p:nvCxnSpPr>
          <p:spPr>
            <a:xfrm flipH="1">
              <a:off x="1815840" y="2196000"/>
              <a:ext cx="776160" cy="110772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p:sp>
          <p:nvSpPr>
            <p:cNvPr id="22" name="Forme libre 21"/>
            <p:cNvSpPr/>
            <p:nvPr/>
          </p:nvSpPr>
          <p:spPr>
            <a:xfrm>
              <a:off x="2592000" y="2160000"/>
              <a:ext cx="72000" cy="72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23" name="Forme libre 22"/>
          <p:cNvSpPr/>
          <p:nvPr/>
        </p:nvSpPr>
        <p:spPr>
          <a:xfrm>
            <a:off x="972000" y="1733399"/>
            <a:ext cx="288000" cy="2660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FF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4" name="Forme libre 23"/>
          <p:cNvSpPr/>
          <p:nvPr/>
        </p:nvSpPr>
        <p:spPr>
          <a:xfrm>
            <a:off x="288360" y="1985400"/>
            <a:ext cx="288000" cy="2660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FF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5" name="Forme libre 24"/>
          <p:cNvSpPr/>
          <p:nvPr/>
        </p:nvSpPr>
        <p:spPr>
          <a:xfrm>
            <a:off x="180360" y="2561399"/>
            <a:ext cx="288000" cy="2660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FF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6" name="Forme libre 25"/>
          <p:cNvSpPr/>
          <p:nvPr/>
        </p:nvSpPr>
        <p:spPr>
          <a:xfrm>
            <a:off x="5112360" y="1949400"/>
            <a:ext cx="288000" cy="2660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FF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7" name="Forme libre 26"/>
          <p:cNvSpPr/>
          <p:nvPr/>
        </p:nvSpPr>
        <p:spPr>
          <a:xfrm>
            <a:off x="3564720" y="2201399"/>
            <a:ext cx="288000" cy="2660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FF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8" name="Forme libre 27"/>
          <p:cNvSpPr/>
          <p:nvPr/>
        </p:nvSpPr>
        <p:spPr>
          <a:xfrm>
            <a:off x="3637080" y="2237400"/>
            <a:ext cx="288000" cy="2660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FF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9" name="Forme libre 28"/>
          <p:cNvSpPr/>
          <p:nvPr/>
        </p:nvSpPr>
        <p:spPr>
          <a:xfrm>
            <a:off x="3709440" y="2273400"/>
            <a:ext cx="288000" cy="2660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FF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0" name="Forme libre 29"/>
          <p:cNvSpPr/>
          <p:nvPr/>
        </p:nvSpPr>
        <p:spPr>
          <a:xfrm>
            <a:off x="3781800" y="2309400"/>
            <a:ext cx="288000" cy="2660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FF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1" name="Forme libre 30"/>
          <p:cNvSpPr/>
          <p:nvPr/>
        </p:nvSpPr>
        <p:spPr>
          <a:xfrm>
            <a:off x="3854160" y="2345400"/>
            <a:ext cx="288000" cy="2660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FF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Au niveau du Languedoc-Roussillon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806760" y="800640"/>
            <a:ext cx="6400440" cy="4953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Bef>
                <a:spcPts val="360"/>
              </a:spcBef>
              <a:buNone/>
              <a:tabLst>
                <a:tab pos="0" algn="l"/>
              </a:tabLst>
            </a:pPr>
            <a:r>
              <a:rPr lang="fr-FR" sz="1800">
                <a:solidFill>
                  <a:srgbClr val="FF0000"/>
                </a:solidFill>
                <a:latin typeface="Liberation Sans" pitchFamily="18"/>
              </a:rPr>
              <a:t>Que fait-on en dehors de la représentation en CB ?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type="body" idx="4294967295"/>
          </p:nvPr>
        </p:nvSpPr>
        <p:spPr>
          <a:xfrm>
            <a:off x="806760" y="1628999"/>
            <a:ext cx="7335720" cy="2965319"/>
          </a:xfrm>
        </p:spPr>
        <p:txBody>
          <a:bodyPr lIns="0" tIns="0" rIns="0" bIns="0"/>
          <a:lstStyle>
            <a:def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05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9pPr>
          </a:lstStyle>
          <a:p>
            <a:pPr lvl="0">
              <a:buNone/>
            </a:pPr>
            <a:endParaRPr lang="fr-FR">
              <a:latin typeface="Arial Narrow" pitchFamily="34"/>
            </a:endParaRPr>
          </a:p>
          <a:p>
            <a:pPr lvl="0">
              <a:buNone/>
            </a:pPr>
            <a:endParaRPr lang="fr-FR">
              <a:latin typeface="Arial Narrow" pitchFamily="34"/>
            </a:endParaRPr>
          </a:p>
          <a:p>
            <a:pPr lvl="0">
              <a:buNone/>
            </a:pPr>
            <a:endParaRPr lang="fr-FR"/>
          </a:p>
          <a:p>
            <a:pPr lvl="0">
              <a:buNone/>
            </a:pPr>
            <a:endParaRPr lang="fr-FR"/>
          </a:p>
          <a:p>
            <a:pPr lvl="0">
              <a:buNone/>
            </a:pPr>
            <a:endParaRPr lang="fr-FR"/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4294967295"/>
          </p:nvPr>
        </p:nvSpPr>
        <p:spPr>
          <a:xfrm>
            <a:off x="540000" y="1517400"/>
            <a:ext cx="7638480" cy="1794600"/>
          </a:xfrm>
        </p:spPr>
        <p:txBody>
          <a:bodyPr lIns="0" tIns="0" rIns="0" bIns="0"/>
          <a:lstStyle>
            <a:def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05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9pPr>
          </a:lstStyle>
          <a:p>
            <a:pPr lvl="0"/>
            <a:r>
              <a:rPr lang="fr-FR"/>
              <a:t>Formations</a:t>
            </a:r>
          </a:p>
          <a:p>
            <a:pPr lvl="0"/>
            <a:r>
              <a:rPr lang="fr-FR"/>
              <a:t>Plaidoyer : cahier d'acteurs EAU et CLIMAT (COP21), assises régionales de l'eau...</a:t>
            </a:r>
          </a:p>
          <a:p>
            <a:pPr lvl="0"/>
            <a:r>
              <a:rPr lang="fr-FR"/>
              <a:t>Contentieux</a:t>
            </a:r>
          </a:p>
          <a:p>
            <a:pPr lvl="0"/>
            <a:r>
              <a:rPr lang="fr-FR" b="1"/>
              <a:t>Constituer un réseau associatif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1404000" y="2933639"/>
            <a:ext cx="6480000" cy="1746360"/>
            <a:chOff x="1404000" y="2933639"/>
            <a:chExt cx="6480000" cy="1746360"/>
          </a:xfrm>
        </p:grpSpPr>
        <p:sp>
          <p:nvSpPr>
            <p:cNvPr id="7" name="Forme libre 6"/>
            <p:cNvSpPr/>
            <p:nvPr/>
          </p:nvSpPr>
          <p:spPr>
            <a:xfrm>
              <a:off x="1404000" y="3311999"/>
              <a:ext cx="6480000" cy="136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3333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fr-FR" sz="1800" b="0" i="0" u="none" strike="noStrike" kern="1200" cap="none">
                  <a:ln>
                    <a:noFill/>
                  </a:ln>
                  <a:latin typeface="Liberation Sans" pitchFamily="18"/>
                  <a:ea typeface="Microsoft YaHei" pitchFamily="2"/>
                  <a:cs typeface="Arial" pitchFamily="2"/>
                </a:rPr>
                <a:t>Ne pas être isolé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fr-FR" sz="1800" b="0" i="0" u="none" strike="noStrike" kern="1200" cap="none">
                  <a:ln>
                    <a:noFill/>
                  </a:ln>
                  <a:latin typeface="Liberation Sans" pitchFamily="18"/>
                  <a:ea typeface="Microsoft YaHei" pitchFamily="2"/>
                  <a:cs typeface="Arial" pitchFamily="2"/>
                </a:rPr>
                <a:t>Partager les expériences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fr-FR" sz="1800" b="0" i="0" u="none" strike="noStrike" kern="1200" cap="none">
                  <a:ln>
                    <a:noFill/>
                  </a:ln>
                  <a:latin typeface="Liberation Sans" pitchFamily="18"/>
                  <a:ea typeface="Microsoft YaHei" pitchFamily="2"/>
                  <a:cs typeface="Arial" pitchFamily="2"/>
                </a:rPr>
                <a:t>Monter en compétence (technique, juridique, stratégique…)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fr-FR" sz="1800" b="0" i="0" u="none" strike="noStrike" kern="1200" cap="none">
                  <a:ln>
                    <a:noFill/>
                  </a:ln>
                  <a:latin typeface="Liberation Sans" pitchFamily="18"/>
                  <a:ea typeface="Microsoft YaHei" pitchFamily="2"/>
                  <a:cs typeface="Arial" pitchFamily="2"/>
                </a:rPr>
                <a:t>Etre plus efficace collectivement</a:t>
              </a:r>
            </a:p>
          </p:txBody>
        </p:sp>
        <p:cxnSp>
          <p:nvCxnSpPr>
            <p:cNvPr id="8" name="Connecteur en angle 7"/>
            <p:cNvCxnSpPr>
              <a:endCxn id="7" idx="0"/>
            </p:cNvCxnSpPr>
            <p:nvPr/>
          </p:nvCxnSpPr>
          <p:spPr>
            <a:xfrm>
              <a:off x="3523319" y="2933639"/>
              <a:ext cx="1120681" cy="378360"/>
            </a:xfrm>
            <a:prstGeom prst="bentConnector3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Constituer un réseau EAU associatif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806760" y="800640"/>
            <a:ext cx="6400440" cy="4953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Bef>
                <a:spcPts val="360"/>
              </a:spcBef>
              <a:buNone/>
              <a:tabLst>
                <a:tab pos="0" algn="l"/>
              </a:tabLst>
            </a:pPr>
            <a:r>
              <a:rPr lang="fr-FR" sz="1800">
                <a:solidFill>
                  <a:srgbClr val="FF0000"/>
                </a:solidFill>
                <a:latin typeface="Liberation Sans" pitchFamily="18"/>
              </a:rPr>
              <a:t>Qui ?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type="body" idx="4294967295"/>
          </p:nvPr>
        </p:nvSpPr>
        <p:spPr>
          <a:xfrm>
            <a:off x="806760" y="1628999"/>
            <a:ext cx="7335720" cy="2965319"/>
          </a:xfrm>
        </p:spPr>
        <p:txBody>
          <a:bodyPr lIns="0" tIns="0" rIns="0" bIns="0"/>
          <a:lstStyle>
            <a:def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05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9pPr>
          </a:lstStyle>
          <a:p>
            <a:pPr lvl="0"/>
            <a:r>
              <a:rPr lang="fr-FR" b="1">
                <a:latin typeface="Arial Narrow" pitchFamily="34"/>
              </a:rPr>
              <a:t>Représentants en CLE des SAGE</a:t>
            </a:r>
          </a:p>
          <a:p>
            <a:pPr lvl="0"/>
            <a:r>
              <a:rPr lang="fr-FR" b="1">
                <a:latin typeface="Arial Narrow" pitchFamily="34"/>
              </a:rPr>
              <a:t>Commissions cartographie des cours d'eau (30, 34, 11, 48)</a:t>
            </a:r>
          </a:p>
          <a:p>
            <a:pPr lvl="0"/>
            <a:r>
              <a:rPr lang="fr-FR" b="1">
                <a:latin typeface="Arial Narrow" pitchFamily="34"/>
              </a:rPr>
              <a:t>Associations militantes qui ne siègent pas dans des commissions</a:t>
            </a:r>
          </a:p>
          <a:p>
            <a:pPr lvl="0"/>
            <a:r>
              <a:rPr lang="fr-FR">
                <a:latin typeface="Arial Narrow" pitchFamily="34"/>
              </a:rPr>
              <a:t>Toucher également les représentants en</a:t>
            </a:r>
          </a:p>
          <a:p>
            <a:pPr lvl="1"/>
            <a:r>
              <a:rPr lang="fr-FR" sz="1600">
                <a:latin typeface="Arial Narrow" pitchFamily="34"/>
              </a:rPr>
              <a:t>CDPENAF (commission départementale de la préservation des espaces naturels, agricoles et forestiers),</a:t>
            </a:r>
          </a:p>
          <a:p>
            <a:pPr lvl="1"/>
            <a:r>
              <a:rPr lang="fr-FR" sz="1600">
                <a:latin typeface="Arial Narrow" pitchFamily="34"/>
              </a:rPr>
              <a:t>CDCFS (commissions départementale de la chasse et de la faune sauvage),</a:t>
            </a:r>
          </a:p>
          <a:p>
            <a:pPr lvl="1"/>
            <a:r>
              <a:rPr lang="fr-FR" sz="1600">
                <a:latin typeface="Arial Narrow" pitchFamily="34"/>
              </a:rPr>
              <a:t>CODERST (Conseil départemental de l’environnement, des risques sanitaires et technologiques)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4294967295"/>
          </p:nvPr>
        </p:nvSpPr>
        <p:spPr>
          <a:xfrm>
            <a:off x="540000" y="1517400"/>
            <a:ext cx="7638480" cy="3630600"/>
          </a:xfrm>
        </p:spPr>
        <p:txBody>
          <a:bodyPr lIns="0" tIns="0" rIns="0" bIns="0"/>
          <a:lstStyle>
            <a:def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05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9pPr>
          </a:lstStyle>
          <a:p>
            <a:pPr lvl="0">
              <a:buNone/>
            </a:pPr>
            <a:endParaRPr lang="fr-FR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LES SAGE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806760" y="800640"/>
            <a:ext cx="6400440" cy="4953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Bef>
                <a:spcPts val="360"/>
              </a:spcBef>
              <a:buNone/>
              <a:tabLst>
                <a:tab pos="0" algn="l"/>
              </a:tabLst>
            </a:pPr>
            <a:r>
              <a:rPr lang="fr-FR" sz="1800">
                <a:solidFill>
                  <a:srgbClr val="FF0000"/>
                </a:solidFill>
                <a:latin typeface="Liberation Sans" pitchFamily="18"/>
              </a:rPr>
              <a:t>Les périmètres en LR   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type="body" idx="4294967295"/>
          </p:nvPr>
        </p:nvSpPr>
        <p:spPr>
          <a:xfrm>
            <a:off x="806760" y="1628999"/>
            <a:ext cx="7335720" cy="2965319"/>
          </a:xfrm>
        </p:spPr>
        <p:txBody>
          <a:bodyPr lIns="0" tIns="0" rIns="0" bIns="0"/>
          <a:lstStyle>
            <a:def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05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 Narrow"/>
                <a:ea typeface="Microsoft YaHei" pitchFamily="2"/>
                <a:cs typeface="Arial Narrow"/>
              </a:defRPr>
            </a:lvl9pPr>
          </a:lstStyle>
          <a:p>
            <a:pPr lvl="0">
              <a:buNone/>
            </a:pPr>
            <a:endParaRPr lang="fr-FR">
              <a:latin typeface="Arial Narrow" pitchFamily="34"/>
            </a:endParaRPr>
          </a:p>
          <a:p>
            <a:pPr lvl="0">
              <a:buNone/>
            </a:pPr>
            <a:endParaRPr lang="fr-FR">
              <a:latin typeface="Arial Narrow" pitchFamily="34"/>
            </a:endParaRPr>
          </a:p>
          <a:p>
            <a:pPr lvl="0">
              <a:buNone/>
            </a:pPr>
            <a:endParaRPr lang="fr-FR"/>
          </a:p>
          <a:p>
            <a:pPr lvl="0">
              <a:buNone/>
            </a:pPr>
            <a:endParaRPr lang="fr-FR"/>
          </a:p>
          <a:p>
            <a:pPr lvl="0">
              <a:buNone/>
            </a:pPr>
            <a:endParaRPr lang="fr-FR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133520" y="0"/>
            <a:ext cx="5019480" cy="51436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576000" y="2232000"/>
            <a:ext cx="3311999" cy="21931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Bleu : en cours d'élaboration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Orange :  approuvés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Violet : 1ère révision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fr-FR" sz="11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Lez Mosson : le seul qui ait été approuvé 2 x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Pointillés : SAGE de nappe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fr-FR" sz="11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ge de couverture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ge titre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ge intérieure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228</Words>
  <Application>Microsoft Office PowerPoint</Application>
  <PresentationFormat>Affichage à l'écran (4:3)</PresentationFormat>
  <Paragraphs>104</Paragraphs>
  <Slides>13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Page de couverture - fond blanc</vt:lpstr>
      <vt:lpstr>page titre - fond blanc</vt:lpstr>
      <vt:lpstr>Page intérieure - fond blanc</vt:lpstr>
      <vt:lpstr>Standard</vt:lpstr>
      <vt:lpstr>Diapositive 1</vt:lpstr>
      <vt:lpstr>Journée d'échanges et de formation</vt:lpstr>
      <vt:lpstr>FNE LANGUEDOC-ROUSSILLON</vt:lpstr>
      <vt:lpstr>FNE LANGUEDOC-ROUSSILLON</vt:lpstr>
      <vt:lpstr>LE COLLECTIF Saône-Rhône-Méditerranée</vt:lpstr>
      <vt:lpstr>LE COLLECTIF Saône-Rhône-Méditerranée</vt:lpstr>
      <vt:lpstr>Au niveau du Languedoc-Roussillon</vt:lpstr>
      <vt:lpstr>Constituer un réseau EAU associatif</vt:lpstr>
      <vt:lpstr>LES SAGE</vt:lpstr>
      <vt:lpstr>LES SAGE</vt:lpstr>
      <vt:lpstr>LES SAGE</vt:lpstr>
      <vt:lpstr>LES SAGE</vt:lpstr>
      <vt:lpstr>Besoin de vos témoignages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</dc:creator>
  <cp:lastModifiedBy>Anne</cp:lastModifiedBy>
  <cp:revision>44</cp:revision>
  <cp:lastPrinted>2016-06-09T12:29:15Z</cp:lastPrinted>
  <dcterms:created xsi:type="dcterms:W3CDTF">2016-11-30T11:54:34Z</dcterms:created>
  <dcterms:modified xsi:type="dcterms:W3CDTF">2017-01-10T13:38:22Z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r8>0</vt:r8>
  </property>
  <property fmtid="{D5CDD505-2E9C-101B-9397-08002B2CF9AE}" pid="7" name="Notes">
    <vt:r8>1</vt:r8>
  </property>
  <property fmtid="{D5CDD505-2E9C-101B-9397-08002B2CF9AE}" pid="8" name="PresentationFormat">
    <vt:lpwstr>Affichage à l'écran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r8>3</vt:r8>
  </property>
</Properties>
</file>